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4"/>
  </p:sldMasterIdLst>
  <p:notesMasterIdLst>
    <p:notesMasterId r:id="rId59"/>
  </p:notesMasterIdLst>
  <p:sldIdLst>
    <p:sldId id="335" r:id="rId5"/>
    <p:sldId id="336" r:id="rId6"/>
    <p:sldId id="337" r:id="rId7"/>
    <p:sldId id="338" r:id="rId8"/>
    <p:sldId id="444" r:id="rId9"/>
    <p:sldId id="445" r:id="rId10"/>
    <p:sldId id="446" r:id="rId11"/>
    <p:sldId id="447" r:id="rId12"/>
    <p:sldId id="451" r:id="rId13"/>
    <p:sldId id="452" r:id="rId14"/>
    <p:sldId id="453" r:id="rId15"/>
    <p:sldId id="480" r:id="rId16"/>
    <p:sldId id="454" r:id="rId17"/>
    <p:sldId id="455" r:id="rId18"/>
    <p:sldId id="460" r:id="rId19"/>
    <p:sldId id="471" r:id="rId20"/>
    <p:sldId id="470" r:id="rId21"/>
    <p:sldId id="481" r:id="rId22"/>
    <p:sldId id="476" r:id="rId23"/>
    <p:sldId id="465" r:id="rId24"/>
    <p:sldId id="286" r:id="rId25"/>
    <p:sldId id="473" r:id="rId26"/>
    <p:sldId id="474" r:id="rId27"/>
    <p:sldId id="456" r:id="rId28"/>
    <p:sldId id="462" r:id="rId29"/>
    <p:sldId id="468" r:id="rId30"/>
    <p:sldId id="457" r:id="rId31"/>
    <p:sldId id="458" r:id="rId32"/>
    <p:sldId id="463" r:id="rId33"/>
    <p:sldId id="464" r:id="rId34"/>
    <p:sldId id="477" r:id="rId35"/>
    <p:sldId id="478" r:id="rId36"/>
    <p:sldId id="281" r:id="rId37"/>
    <p:sldId id="459" r:id="rId38"/>
    <p:sldId id="479" r:id="rId39"/>
    <p:sldId id="482" r:id="rId40"/>
    <p:sldId id="483" r:id="rId41"/>
    <p:sldId id="484" r:id="rId42"/>
    <p:sldId id="485" r:id="rId43"/>
    <p:sldId id="486" r:id="rId44"/>
    <p:sldId id="487" r:id="rId45"/>
    <p:sldId id="488" r:id="rId46"/>
    <p:sldId id="489" r:id="rId47"/>
    <p:sldId id="490" r:id="rId48"/>
    <p:sldId id="491" r:id="rId49"/>
    <p:sldId id="492" r:id="rId50"/>
    <p:sldId id="493" r:id="rId51"/>
    <p:sldId id="494" r:id="rId52"/>
    <p:sldId id="495" r:id="rId53"/>
    <p:sldId id="496" r:id="rId54"/>
    <p:sldId id="497" r:id="rId55"/>
    <p:sldId id="498" r:id="rId56"/>
    <p:sldId id="499" r:id="rId57"/>
    <p:sldId id="500" r:id="rId58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320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D7735-6EF2-4F16-94DF-229E55F641E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93E82-9222-466E-97EC-DA0DF174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02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93E82-9222-466E-97EC-DA0DF17426C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99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879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273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121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689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43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26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356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163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993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43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6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24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88840"/>
            <a:ext cx="9144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PRODUCTION TECHNOLOGY</a:t>
            </a:r>
          </a:p>
          <a:p>
            <a:pPr algn="ctr"/>
            <a:r>
              <a:rPr lang="en-US" sz="3600" b="1" dirty="0">
                <a:solidFill>
                  <a:srgbClr val="C00000"/>
                </a:solidFill>
              </a:rPr>
              <a:t>(A8315)</a:t>
            </a:r>
          </a:p>
          <a:p>
            <a:pPr algn="ctr"/>
            <a:endParaRPr lang="en-US" sz="36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dirty="0">
                <a:solidFill>
                  <a:srgbClr val="002060"/>
                </a:solidFill>
              </a:rPr>
              <a:t>Dr. S.ANANTH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</a:rPr>
              <a:t>PROFESSOR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</a:rPr>
              <a:t>DEPARTMENT OF MECHANICAL ENGINEERING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</a:rPr>
              <a:t>VARDHAMAN COLLEGE OF ENGINEERING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</a:rPr>
              <a:t>HYDERABAD</a:t>
            </a:r>
            <a:endParaRPr lang="en-IN" sz="2400" b="1" dirty="0">
              <a:solidFill>
                <a:srgbClr val="002060"/>
              </a:solidFill>
            </a:endParaRPr>
          </a:p>
        </p:txBody>
      </p:sp>
      <p:pic>
        <p:nvPicPr>
          <p:cNvPr id="3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86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44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4067" y="315544"/>
            <a:ext cx="3469133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Slip</a:t>
            </a:r>
            <a:r>
              <a:rPr spc="-110" dirty="0"/>
              <a:t> </a:t>
            </a:r>
            <a:r>
              <a:rPr spc="-5" dirty="0"/>
              <a:t>Vs.</a:t>
            </a:r>
            <a:r>
              <a:rPr spc="-95" dirty="0"/>
              <a:t> </a:t>
            </a:r>
            <a:r>
              <a:rPr spc="-30" dirty="0"/>
              <a:t>Twinning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796" y="1132717"/>
            <a:ext cx="8201852" cy="1843133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33400" y="3138551"/>
          <a:ext cx="8065133" cy="3453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0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5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2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during/in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slip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during/in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 twinning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Crystal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orientation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9655" marR="259079" indent="-7867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Same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above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 below the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slip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plane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Differ</a:t>
                      </a:r>
                      <a:r>
                        <a:rPr sz="18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across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twin</a:t>
                      </a:r>
                      <a:r>
                        <a:rPr sz="18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plane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2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Size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(in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terms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of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inter-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atomic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distance)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Multiples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879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Fractions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879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Occurs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5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Widely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spread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planes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5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Every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plane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region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involved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Time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required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Milli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seconds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Micro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seconds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Occurrence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many</a:t>
                      </a:r>
                      <a:r>
                        <a:rPr sz="18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slip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systems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simultaneously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particular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plane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for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each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crystal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6177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0835" y="315544"/>
            <a:ext cx="50205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Strengthening</a:t>
            </a:r>
            <a:r>
              <a:rPr spc="-90" dirty="0"/>
              <a:t> </a:t>
            </a:r>
            <a:r>
              <a:rPr spc="-10" dirty="0"/>
              <a:t>mechanisms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8092" y="1295400"/>
            <a:ext cx="7766050" cy="5415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5" dirty="0">
                <a:latin typeface="Times New Roman"/>
                <a:cs typeface="Times New Roman"/>
              </a:rPr>
              <a:t>Material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can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increased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by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hindering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dislocation,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which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is</a:t>
            </a:r>
            <a:r>
              <a:rPr lang="en-US"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responsible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plastic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deformation.</a:t>
            </a:r>
            <a:endParaRPr sz="2400" dirty="0">
              <a:latin typeface="Times New Roman"/>
              <a:cs typeface="Times New Roman"/>
            </a:endParaRPr>
          </a:p>
          <a:p>
            <a:pPr marL="356870" marR="5080" indent="-344805">
              <a:lnSpc>
                <a:spcPct val="105000"/>
              </a:lnSpc>
              <a:spcBef>
                <a:spcPts val="145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10" dirty="0">
                <a:latin typeface="Times New Roman"/>
                <a:cs typeface="Times New Roman"/>
              </a:rPr>
              <a:t>Different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ways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hinder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dislocation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motion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/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Strengthening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mechanisms:</a:t>
            </a:r>
            <a:endParaRPr sz="24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290"/>
              </a:spcBef>
            </a:pPr>
            <a:r>
              <a:rPr sz="2400" i="1" dirty="0">
                <a:latin typeface="Times New Roman"/>
                <a:cs typeface="Times New Roman"/>
              </a:rPr>
              <a:t>in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single-phase materials</a:t>
            </a:r>
            <a:endParaRPr sz="2400" dirty="0">
              <a:latin typeface="Times New Roman"/>
              <a:cs typeface="Times New Roman"/>
            </a:endParaRPr>
          </a:p>
          <a:p>
            <a:pPr marL="2015489" lvl="1" indent="-174625">
              <a:lnSpc>
                <a:spcPct val="100000"/>
              </a:lnSpc>
              <a:spcBef>
                <a:spcPts val="295"/>
              </a:spcBef>
              <a:buChar char="-"/>
              <a:tabLst>
                <a:tab pos="2016125" algn="l"/>
              </a:tabLst>
            </a:pPr>
            <a:r>
              <a:rPr sz="2400" spc="-5" dirty="0">
                <a:latin typeface="Times New Roman"/>
                <a:cs typeface="Times New Roman"/>
              </a:rPr>
              <a:t>Grain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size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reduction</a:t>
            </a:r>
            <a:endParaRPr sz="2400" dirty="0">
              <a:latin typeface="Times New Roman"/>
              <a:cs typeface="Times New Roman"/>
            </a:endParaRPr>
          </a:p>
          <a:p>
            <a:pPr marL="2015489" lvl="1" indent="-174625">
              <a:lnSpc>
                <a:spcPct val="100000"/>
              </a:lnSpc>
              <a:spcBef>
                <a:spcPts val="285"/>
              </a:spcBef>
              <a:buChar char="-"/>
              <a:tabLst>
                <a:tab pos="2016125" algn="l"/>
              </a:tabLst>
            </a:pPr>
            <a:r>
              <a:rPr sz="2400" dirty="0">
                <a:latin typeface="Times New Roman"/>
                <a:cs typeface="Times New Roman"/>
              </a:rPr>
              <a:t>Solid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solution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strengthening</a:t>
            </a:r>
            <a:endParaRPr sz="2400" dirty="0">
              <a:latin typeface="Times New Roman"/>
              <a:cs typeface="Times New Roman"/>
            </a:endParaRPr>
          </a:p>
          <a:p>
            <a:pPr marL="2015489" lvl="1" indent="-174625">
              <a:lnSpc>
                <a:spcPct val="100000"/>
              </a:lnSpc>
              <a:spcBef>
                <a:spcPts val="290"/>
              </a:spcBef>
              <a:buChar char="-"/>
              <a:tabLst>
                <a:tab pos="201612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Strain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hardening</a:t>
            </a:r>
            <a:endParaRPr sz="2400" b="1" dirty="0">
              <a:latin typeface="Times New Roman"/>
              <a:cs typeface="Times New Roman"/>
            </a:endParaRPr>
          </a:p>
          <a:p>
            <a:pPr marL="2756535">
              <a:lnSpc>
                <a:spcPct val="100000"/>
              </a:lnSpc>
              <a:spcBef>
                <a:spcPts val="1875"/>
              </a:spcBef>
            </a:pPr>
            <a:r>
              <a:rPr sz="2400" i="1" dirty="0">
                <a:latin typeface="Times New Roman"/>
                <a:cs typeface="Times New Roman"/>
              </a:rPr>
              <a:t>in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multi-phase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materials</a:t>
            </a:r>
            <a:endParaRPr sz="2400" dirty="0">
              <a:latin typeface="Times New Roman"/>
              <a:cs typeface="Times New Roman"/>
            </a:endParaRPr>
          </a:p>
          <a:p>
            <a:pPr marL="3844925" lvl="2" indent="-174625">
              <a:lnSpc>
                <a:spcPct val="100000"/>
              </a:lnSpc>
              <a:spcBef>
                <a:spcPts val="290"/>
              </a:spcBef>
              <a:buChar char="-"/>
              <a:tabLst>
                <a:tab pos="3845560" algn="l"/>
              </a:tabLst>
            </a:pPr>
            <a:r>
              <a:rPr sz="2400" spc="-5" dirty="0">
                <a:latin typeface="Times New Roman"/>
                <a:cs typeface="Times New Roman"/>
              </a:rPr>
              <a:t>Precipitation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strengthening</a:t>
            </a:r>
            <a:endParaRPr sz="2400" dirty="0">
              <a:latin typeface="Times New Roman"/>
              <a:cs typeface="Times New Roman"/>
            </a:endParaRPr>
          </a:p>
          <a:p>
            <a:pPr marL="3844925" lvl="2" indent="-174625">
              <a:lnSpc>
                <a:spcPct val="100000"/>
              </a:lnSpc>
              <a:spcBef>
                <a:spcPts val="290"/>
              </a:spcBef>
              <a:buChar char="-"/>
              <a:tabLst>
                <a:tab pos="3845560" algn="l"/>
              </a:tabLst>
            </a:pPr>
            <a:r>
              <a:rPr sz="2400" spc="-5" dirty="0">
                <a:latin typeface="Times New Roman"/>
                <a:cs typeface="Times New Roman"/>
              </a:rPr>
              <a:t>Dispersion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strengthening</a:t>
            </a:r>
            <a:endParaRPr sz="2400" dirty="0">
              <a:latin typeface="Times New Roman"/>
              <a:cs typeface="Times New Roman"/>
            </a:endParaRPr>
          </a:p>
          <a:p>
            <a:pPr marL="3844925" lvl="2" indent="-174625">
              <a:lnSpc>
                <a:spcPct val="100000"/>
              </a:lnSpc>
              <a:spcBef>
                <a:spcPts val="290"/>
              </a:spcBef>
              <a:buChar char="-"/>
              <a:tabLst>
                <a:tab pos="3845560" algn="l"/>
              </a:tabLst>
            </a:pPr>
            <a:r>
              <a:rPr sz="2400" spc="-10" dirty="0">
                <a:latin typeface="Times New Roman"/>
                <a:cs typeface="Times New Roman"/>
              </a:rPr>
              <a:t>Fiber </a:t>
            </a:r>
            <a:r>
              <a:rPr sz="2400" spc="-5" dirty="0">
                <a:latin typeface="Times New Roman"/>
                <a:cs typeface="Times New Roman"/>
              </a:rPr>
              <a:t>strengthening</a:t>
            </a:r>
            <a:endParaRPr sz="2400" dirty="0">
              <a:latin typeface="Times New Roman"/>
              <a:cs typeface="Times New Roman"/>
            </a:endParaRPr>
          </a:p>
          <a:p>
            <a:pPr marL="3844925" lvl="2" indent="-174625">
              <a:lnSpc>
                <a:spcPct val="100000"/>
              </a:lnSpc>
              <a:spcBef>
                <a:spcPts val="285"/>
              </a:spcBef>
              <a:buChar char="-"/>
              <a:tabLst>
                <a:tab pos="3845560" algn="l"/>
              </a:tabLst>
            </a:pPr>
            <a:r>
              <a:rPr sz="2400" spc="-5" dirty="0">
                <a:latin typeface="Times New Roman"/>
                <a:cs typeface="Times New Roman"/>
              </a:rPr>
              <a:t>Martensite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strengthening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2970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3880" y="376080"/>
            <a:ext cx="51384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Strengthening</a:t>
            </a:r>
            <a:r>
              <a:rPr spc="-65" dirty="0"/>
              <a:t> </a:t>
            </a:r>
            <a:r>
              <a:rPr spc="-5" dirty="0"/>
              <a:t>Mechanisms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8" y="1176020"/>
            <a:ext cx="3479800" cy="1851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2400" dirty="0">
                <a:latin typeface="Comic Sans MS"/>
                <a:cs typeface="Comic Sans MS"/>
              </a:rPr>
              <a:t>The </a:t>
            </a:r>
            <a:r>
              <a:rPr sz="2400" spc="-5" dirty="0">
                <a:latin typeface="Comic Sans MS"/>
                <a:cs typeface="Comic Sans MS"/>
              </a:rPr>
              <a:t>ability of </a:t>
            </a:r>
            <a:r>
              <a:rPr sz="2400" dirty="0">
                <a:latin typeface="Comic Sans MS"/>
                <a:cs typeface="Comic Sans MS"/>
              </a:rPr>
              <a:t>a </a:t>
            </a:r>
            <a:r>
              <a:rPr sz="2400" spc="-5" dirty="0">
                <a:latin typeface="Comic Sans MS"/>
                <a:cs typeface="Comic Sans MS"/>
              </a:rPr>
              <a:t>metal/ </a:t>
            </a:r>
            <a:r>
              <a:rPr sz="2400" dirty="0">
                <a:latin typeface="Comic Sans MS"/>
                <a:cs typeface="Comic Sans MS"/>
              </a:rPr>
              <a:t> alloy to </a:t>
            </a:r>
            <a:r>
              <a:rPr sz="2400" b="1" dirty="0">
                <a:latin typeface="Comic Sans MS"/>
                <a:cs typeface="Comic Sans MS"/>
              </a:rPr>
              <a:t>plastically </a:t>
            </a:r>
            <a:r>
              <a:rPr sz="2400" b="1" spc="5" dirty="0">
                <a:latin typeface="Comic Sans MS"/>
                <a:cs typeface="Comic Sans MS"/>
              </a:rPr>
              <a:t> </a:t>
            </a:r>
            <a:r>
              <a:rPr sz="2400" b="1" spc="-5" dirty="0">
                <a:latin typeface="Comic Sans MS"/>
                <a:cs typeface="Comic Sans MS"/>
              </a:rPr>
              <a:t>deform</a:t>
            </a:r>
            <a:r>
              <a:rPr sz="2400" spc="-5" dirty="0">
                <a:latin typeface="Comic Sans MS"/>
                <a:cs typeface="Comic Sans MS"/>
              </a:rPr>
              <a:t> depends on the </a:t>
            </a:r>
            <a:r>
              <a:rPr sz="240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ability of dislocations </a:t>
            </a:r>
            <a:r>
              <a:rPr sz="2400" dirty="0">
                <a:latin typeface="Comic Sans MS"/>
                <a:cs typeface="Comic Sans MS"/>
              </a:rPr>
              <a:t>to </a:t>
            </a:r>
            <a:r>
              <a:rPr sz="2400" spc="-70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move.</a:t>
            </a:r>
            <a:endParaRPr sz="2400" dirty="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2475" y="1176020"/>
            <a:ext cx="3679825" cy="1851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2400" spc="-5" dirty="0">
                <a:latin typeface="Comic Sans MS"/>
                <a:cs typeface="Comic Sans MS"/>
              </a:rPr>
              <a:t>Strengthening techniques </a:t>
            </a:r>
            <a:r>
              <a:rPr sz="2400" spc="-70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rely on </a:t>
            </a:r>
            <a:r>
              <a:rPr sz="2400" b="1" spc="-5" dirty="0">
                <a:latin typeface="Comic Sans MS"/>
                <a:cs typeface="Comic Sans MS"/>
              </a:rPr>
              <a:t>restricting </a:t>
            </a:r>
            <a:r>
              <a:rPr sz="2400" b="1" dirty="0">
                <a:latin typeface="Comic Sans MS"/>
                <a:cs typeface="Comic Sans MS"/>
              </a:rPr>
              <a:t> </a:t>
            </a:r>
            <a:r>
              <a:rPr sz="2400" b="1" spc="-5" dirty="0">
                <a:latin typeface="Comic Sans MS"/>
                <a:cs typeface="Comic Sans MS"/>
              </a:rPr>
              <a:t>dislocation </a:t>
            </a:r>
            <a:r>
              <a:rPr sz="2400" spc="-5" dirty="0">
                <a:latin typeface="Comic Sans MS"/>
                <a:cs typeface="Comic Sans MS"/>
              </a:rPr>
              <a:t>motion </a:t>
            </a:r>
            <a:r>
              <a:rPr sz="2400" dirty="0">
                <a:latin typeface="Comic Sans MS"/>
                <a:cs typeface="Comic Sans MS"/>
              </a:rPr>
              <a:t>to </a:t>
            </a:r>
            <a:r>
              <a:rPr sz="2400" spc="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render </a:t>
            </a:r>
            <a:r>
              <a:rPr sz="2400" dirty="0">
                <a:latin typeface="Comic Sans MS"/>
                <a:cs typeface="Comic Sans MS"/>
              </a:rPr>
              <a:t>a </a:t>
            </a:r>
            <a:r>
              <a:rPr sz="2400" spc="-5" dirty="0">
                <a:latin typeface="Comic Sans MS"/>
                <a:cs typeface="Comic Sans MS"/>
              </a:rPr>
              <a:t>harder and </a:t>
            </a:r>
            <a:r>
              <a:rPr sz="240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stronger material.</a:t>
            </a:r>
            <a:endParaRPr sz="2400" dirty="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29000" y="4517923"/>
            <a:ext cx="2286000" cy="838200"/>
          </a:xfrm>
          <a:custGeom>
            <a:avLst/>
            <a:gdLst/>
            <a:ahLst/>
            <a:cxnLst/>
            <a:rect l="l" t="t" r="r" b="b"/>
            <a:pathLst>
              <a:path w="2286000" h="838200">
                <a:moveTo>
                  <a:pt x="0" y="419099"/>
                </a:moveTo>
                <a:lnTo>
                  <a:pt x="7689" y="370224"/>
                </a:lnTo>
                <a:lnTo>
                  <a:pt x="30187" y="323004"/>
                </a:lnTo>
                <a:lnTo>
                  <a:pt x="66635" y="277754"/>
                </a:lnTo>
                <a:lnTo>
                  <a:pt x="116175" y="234790"/>
                </a:lnTo>
                <a:lnTo>
                  <a:pt x="177951" y="194425"/>
                </a:lnTo>
                <a:lnTo>
                  <a:pt x="213159" y="175315"/>
                </a:lnTo>
                <a:lnTo>
                  <a:pt x="251104" y="156974"/>
                </a:lnTo>
                <a:lnTo>
                  <a:pt x="291679" y="139439"/>
                </a:lnTo>
                <a:lnTo>
                  <a:pt x="334776" y="122751"/>
                </a:lnTo>
                <a:lnTo>
                  <a:pt x="380290" y="106949"/>
                </a:lnTo>
                <a:lnTo>
                  <a:pt x="428111" y="92071"/>
                </a:lnTo>
                <a:lnTo>
                  <a:pt x="478134" y="78158"/>
                </a:lnTo>
                <a:lnTo>
                  <a:pt x="530251" y="65248"/>
                </a:lnTo>
                <a:lnTo>
                  <a:pt x="584354" y="53382"/>
                </a:lnTo>
                <a:lnTo>
                  <a:pt x="640337" y="42597"/>
                </a:lnTo>
                <a:lnTo>
                  <a:pt x="698092" y="32934"/>
                </a:lnTo>
                <a:lnTo>
                  <a:pt x="757513" y="24432"/>
                </a:lnTo>
                <a:lnTo>
                  <a:pt x="818491" y="17131"/>
                </a:lnTo>
                <a:lnTo>
                  <a:pt x="880920" y="11068"/>
                </a:lnTo>
                <a:lnTo>
                  <a:pt x="944693" y="6285"/>
                </a:lnTo>
                <a:lnTo>
                  <a:pt x="1009701" y="2819"/>
                </a:lnTo>
                <a:lnTo>
                  <a:pt x="1075839" y="711"/>
                </a:lnTo>
                <a:lnTo>
                  <a:pt x="1142999" y="0"/>
                </a:lnTo>
                <a:lnTo>
                  <a:pt x="1210159" y="711"/>
                </a:lnTo>
                <a:lnTo>
                  <a:pt x="1276297" y="2819"/>
                </a:lnTo>
                <a:lnTo>
                  <a:pt x="1341306" y="6285"/>
                </a:lnTo>
                <a:lnTo>
                  <a:pt x="1405079" y="11068"/>
                </a:lnTo>
                <a:lnTo>
                  <a:pt x="1467508" y="17131"/>
                </a:lnTo>
                <a:lnTo>
                  <a:pt x="1528486" y="24432"/>
                </a:lnTo>
                <a:lnTo>
                  <a:pt x="1587906" y="32934"/>
                </a:lnTo>
                <a:lnTo>
                  <a:pt x="1645661" y="42597"/>
                </a:lnTo>
                <a:lnTo>
                  <a:pt x="1701644" y="53382"/>
                </a:lnTo>
                <a:lnTo>
                  <a:pt x="1755748" y="65248"/>
                </a:lnTo>
                <a:lnTo>
                  <a:pt x="1807864" y="78158"/>
                </a:lnTo>
                <a:lnTo>
                  <a:pt x="1857887" y="92071"/>
                </a:lnTo>
                <a:lnTo>
                  <a:pt x="1905709" y="106949"/>
                </a:lnTo>
                <a:lnTo>
                  <a:pt x="1951222" y="122751"/>
                </a:lnTo>
                <a:lnTo>
                  <a:pt x="1994320" y="139439"/>
                </a:lnTo>
                <a:lnTo>
                  <a:pt x="2034895" y="156974"/>
                </a:lnTo>
                <a:lnTo>
                  <a:pt x="2072840" y="175315"/>
                </a:lnTo>
                <a:lnTo>
                  <a:pt x="2108048" y="194425"/>
                </a:lnTo>
                <a:lnTo>
                  <a:pt x="2169823" y="234790"/>
                </a:lnTo>
                <a:lnTo>
                  <a:pt x="2219364" y="277754"/>
                </a:lnTo>
                <a:lnTo>
                  <a:pt x="2255812" y="323004"/>
                </a:lnTo>
                <a:lnTo>
                  <a:pt x="2278309" y="370224"/>
                </a:lnTo>
                <a:lnTo>
                  <a:pt x="2285999" y="419099"/>
                </a:lnTo>
                <a:lnTo>
                  <a:pt x="2284059" y="443725"/>
                </a:lnTo>
                <a:lnTo>
                  <a:pt x="2268858" y="491812"/>
                </a:lnTo>
                <a:lnTo>
                  <a:pt x="2239278" y="538086"/>
                </a:lnTo>
                <a:lnTo>
                  <a:pt x="2196176" y="582232"/>
                </a:lnTo>
                <a:lnTo>
                  <a:pt x="2140411" y="623936"/>
                </a:lnTo>
                <a:lnTo>
                  <a:pt x="2072840" y="662883"/>
                </a:lnTo>
                <a:lnTo>
                  <a:pt x="2034895" y="681225"/>
                </a:lnTo>
                <a:lnTo>
                  <a:pt x="1994320" y="698760"/>
                </a:lnTo>
                <a:lnTo>
                  <a:pt x="1951222" y="715448"/>
                </a:lnTo>
                <a:lnTo>
                  <a:pt x="1905709" y="731250"/>
                </a:lnTo>
                <a:lnTo>
                  <a:pt x="1857887" y="746128"/>
                </a:lnTo>
                <a:lnTo>
                  <a:pt x="1807864" y="760041"/>
                </a:lnTo>
                <a:lnTo>
                  <a:pt x="1755748" y="772951"/>
                </a:lnTo>
                <a:lnTo>
                  <a:pt x="1701644" y="784817"/>
                </a:lnTo>
                <a:lnTo>
                  <a:pt x="1645661" y="795602"/>
                </a:lnTo>
                <a:lnTo>
                  <a:pt x="1587906" y="805264"/>
                </a:lnTo>
                <a:lnTo>
                  <a:pt x="1528486" y="813766"/>
                </a:lnTo>
                <a:lnTo>
                  <a:pt x="1467508" y="821068"/>
                </a:lnTo>
                <a:lnTo>
                  <a:pt x="1405079" y="827131"/>
                </a:lnTo>
                <a:lnTo>
                  <a:pt x="1341306" y="831914"/>
                </a:lnTo>
                <a:lnTo>
                  <a:pt x="1276297" y="835380"/>
                </a:lnTo>
                <a:lnTo>
                  <a:pt x="1210159" y="837488"/>
                </a:lnTo>
                <a:lnTo>
                  <a:pt x="1142999" y="838199"/>
                </a:lnTo>
                <a:lnTo>
                  <a:pt x="1075839" y="837488"/>
                </a:lnTo>
                <a:lnTo>
                  <a:pt x="1009701" y="835380"/>
                </a:lnTo>
                <a:lnTo>
                  <a:pt x="944693" y="831914"/>
                </a:lnTo>
                <a:lnTo>
                  <a:pt x="880920" y="827131"/>
                </a:lnTo>
                <a:lnTo>
                  <a:pt x="818491" y="821068"/>
                </a:lnTo>
                <a:lnTo>
                  <a:pt x="757513" y="813766"/>
                </a:lnTo>
                <a:lnTo>
                  <a:pt x="698092" y="805264"/>
                </a:lnTo>
                <a:lnTo>
                  <a:pt x="640337" y="795602"/>
                </a:lnTo>
                <a:lnTo>
                  <a:pt x="584354" y="784817"/>
                </a:lnTo>
                <a:lnTo>
                  <a:pt x="530251" y="772951"/>
                </a:lnTo>
                <a:lnTo>
                  <a:pt x="478134" y="760041"/>
                </a:lnTo>
                <a:lnTo>
                  <a:pt x="428111" y="746128"/>
                </a:lnTo>
                <a:lnTo>
                  <a:pt x="380290" y="731250"/>
                </a:lnTo>
                <a:lnTo>
                  <a:pt x="334776" y="715448"/>
                </a:lnTo>
                <a:lnTo>
                  <a:pt x="291679" y="698760"/>
                </a:lnTo>
                <a:lnTo>
                  <a:pt x="251104" y="681225"/>
                </a:lnTo>
                <a:lnTo>
                  <a:pt x="213159" y="662883"/>
                </a:lnTo>
                <a:lnTo>
                  <a:pt x="177951" y="643774"/>
                </a:lnTo>
                <a:lnTo>
                  <a:pt x="116175" y="603409"/>
                </a:lnTo>
                <a:lnTo>
                  <a:pt x="66635" y="560445"/>
                </a:lnTo>
                <a:lnTo>
                  <a:pt x="30187" y="515195"/>
                </a:lnTo>
                <a:lnTo>
                  <a:pt x="7689" y="467975"/>
                </a:lnTo>
                <a:lnTo>
                  <a:pt x="0" y="419099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49040" y="4646876"/>
            <a:ext cx="17272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 indent="-2159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Str</a:t>
            </a:r>
            <a:r>
              <a:rPr sz="2000" spc="-5" dirty="0">
                <a:latin typeface="Comic Sans MS"/>
                <a:cs typeface="Comic Sans MS"/>
              </a:rPr>
              <a:t>eng</a:t>
            </a:r>
            <a:r>
              <a:rPr sz="2000" dirty="0">
                <a:latin typeface="Comic Sans MS"/>
                <a:cs typeface="Comic Sans MS"/>
              </a:rPr>
              <a:t>t</a:t>
            </a:r>
            <a:r>
              <a:rPr sz="2000" spc="-5" dirty="0">
                <a:latin typeface="Comic Sans MS"/>
                <a:cs typeface="Comic Sans MS"/>
              </a:rPr>
              <a:t>hening  mechanism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02110" y="3352800"/>
            <a:ext cx="2286000" cy="838200"/>
          </a:xfrm>
          <a:custGeom>
            <a:avLst/>
            <a:gdLst/>
            <a:ahLst/>
            <a:cxnLst/>
            <a:rect l="l" t="t" r="r" b="b"/>
            <a:pathLst>
              <a:path w="2286000" h="838200">
                <a:moveTo>
                  <a:pt x="0" y="419099"/>
                </a:moveTo>
                <a:lnTo>
                  <a:pt x="7689" y="370224"/>
                </a:lnTo>
                <a:lnTo>
                  <a:pt x="30187" y="323004"/>
                </a:lnTo>
                <a:lnTo>
                  <a:pt x="66635" y="277754"/>
                </a:lnTo>
                <a:lnTo>
                  <a:pt x="116175" y="234790"/>
                </a:lnTo>
                <a:lnTo>
                  <a:pt x="177951" y="194425"/>
                </a:lnTo>
                <a:lnTo>
                  <a:pt x="213159" y="175315"/>
                </a:lnTo>
                <a:lnTo>
                  <a:pt x="251104" y="156974"/>
                </a:lnTo>
                <a:lnTo>
                  <a:pt x="291679" y="139439"/>
                </a:lnTo>
                <a:lnTo>
                  <a:pt x="334776" y="122751"/>
                </a:lnTo>
                <a:lnTo>
                  <a:pt x="380290" y="106949"/>
                </a:lnTo>
                <a:lnTo>
                  <a:pt x="428111" y="92071"/>
                </a:lnTo>
                <a:lnTo>
                  <a:pt x="478134" y="78158"/>
                </a:lnTo>
                <a:lnTo>
                  <a:pt x="530251" y="65248"/>
                </a:lnTo>
                <a:lnTo>
                  <a:pt x="584354" y="53382"/>
                </a:lnTo>
                <a:lnTo>
                  <a:pt x="640337" y="42597"/>
                </a:lnTo>
                <a:lnTo>
                  <a:pt x="698092" y="32934"/>
                </a:lnTo>
                <a:lnTo>
                  <a:pt x="757513" y="24432"/>
                </a:lnTo>
                <a:lnTo>
                  <a:pt x="818491" y="17131"/>
                </a:lnTo>
                <a:lnTo>
                  <a:pt x="880920" y="11068"/>
                </a:lnTo>
                <a:lnTo>
                  <a:pt x="944693" y="6285"/>
                </a:lnTo>
                <a:lnTo>
                  <a:pt x="1009701" y="2819"/>
                </a:lnTo>
                <a:lnTo>
                  <a:pt x="1075839" y="711"/>
                </a:lnTo>
                <a:lnTo>
                  <a:pt x="1142999" y="0"/>
                </a:lnTo>
                <a:lnTo>
                  <a:pt x="1210159" y="711"/>
                </a:lnTo>
                <a:lnTo>
                  <a:pt x="1276297" y="2819"/>
                </a:lnTo>
                <a:lnTo>
                  <a:pt x="1341306" y="6285"/>
                </a:lnTo>
                <a:lnTo>
                  <a:pt x="1405079" y="11068"/>
                </a:lnTo>
                <a:lnTo>
                  <a:pt x="1467508" y="17131"/>
                </a:lnTo>
                <a:lnTo>
                  <a:pt x="1528486" y="24432"/>
                </a:lnTo>
                <a:lnTo>
                  <a:pt x="1587907" y="32934"/>
                </a:lnTo>
                <a:lnTo>
                  <a:pt x="1645662" y="42597"/>
                </a:lnTo>
                <a:lnTo>
                  <a:pt x="1701645" y="53382"/>
                </a:lnTo>
                <a:lnTo>
                  <a:pt x="1755748" y="65248"/>
                </a:lnTo>
                <a:lnTo>
                  <a:pt x="1807865" y="78158"/>
                </a:lnTo>
                <a:lnTo>
                  <a:pt x="1857887" y="92071"/>
                </a:lnTo>
                <a:lnTo>
                  <a:pt x="1905709" y="106949"/>
                </a:lnTo>
                <a:lnTo>
                  <a:pt x="1951222" y="122751"/>
                </a:lnTo>
                <a:lnTo>
                  <a:pt x="1994320" y="139439"/>
                </a:lnTo>
                <a:lnTo>
                  <a:pt x="2034894" y="156974"/>
                </a:lnTo>
                <a:lnTo>
                  <a:pt x="2072839" y="175315"/>
                </a:lnTo>
                <a:lnTo>
                  <a:pt x="2108047" y="194425"/>
                </a:lnTo>
                <a:lnTo>
                  <a:pt x="2169823" y="234790"/>
                </a:lnTo>
                <a:lnTo>
                  <a:pt x="2219363" y="277754"/>
                </a:lnTo>
                <a:lnTo>
                  <a:pt x="2255811" y="323004"/>
                </a:lnTo>
                <a:lnTo>
                  <a:pt x="2278308" y="370224"/>
                </a:lnTo>
                <a:lnTo>
                  <a:pt x="2285998" y="419099"/>
                </a:lnTo>
                <a:lnTo>
                  <a:pt x="2284058" y="443725"/>
                </a:lnTo>
                <a:lnTo>
                  <a:pt x="2268857" y="491812"/>
                </a:lnTo>
                <a:lnTo>
                  <a:pt x="2239277" y="538086"/>
                </a:lnTo>
                <a:lnTo>
                  <a:pt x="2196176" y="582232"/>
                </a:lnTo>
                <a:lnTo>
                  <a:pt x="2140411" y="623936"/>
                </a:lnTo>
                <a:lnTo>
                  <a:pt x="2072839" y="662883"/>
                </a:lnTo>
                <a:lnTo>
                  <a:pt x="2034894" y="681225"/>
                </a:lnTo>
                <a:lnTo>
                  <a:pt x="1994320" y="698760"/>
                </a:lnTo>
                <a:lnTo>
                  <a:pt x="1951222" y="715448"/>
                </a:lnTo>
                <a:lnTo>
                  <a:pt x="1905709" y="731250"/>
                </a:lnTo>
                <a:lnTo>
                  <a:pt x="1857887" y="746128"/>
                </a:lnTo>
                <a:lnTo>
                  <a:pt x="1807865" y="760041"/>
                </a:lnTo>
                <a:lnTo>
                  <a:pt x="1755748" y="772950"/>
                </a:lnTo>
                <a:lnTo>
                  <a:pt x="1701645" y="784817"/>
                </a:lnTo>
                <a:lnTo>
                  <a:pt x="1645662" y="795601"/>
                </a:lnTo>
                <a:lnTo>
                  <a:pt x="1587907" y="805264"/>
                </a:lnTo>
                <a:lnTo>
                  <a:pt x="1528486" y="813766"/>
                </a:lnTo>
                <a:lnTo>
                  <a:pt x="1467508" y="821068"/>
                </a:lnTo>
                <a:lnTo>
                  <a:pt x="1405079" y="827131"/>
                </a:lnTo>
                <a:lnTo>
                  <a:pt x="1341306" y="831914"/>
                </a:lnTo>
                <a:lnTo>
                  <a:pt x="1276297" y="835380"/>
                </a:lnTo>
                <a:lnTo>
                  <a:pt x="1210159" y="837488"/>
                </a:lnTo>
                <a:lnTo>
                  <a:pt x="1142999" y="838199"/>
                </a:lnTo>
                <a:lnTo>
                  <a:pt x="1075839" y="837488"/>
                </a:lnTo>
                <a:lnTo>
                  <a:pt x="1009701" y="835380"/>
                </a:lnTo>
                <a:lnTo>
                  <a:pt x="944693" y="831914"/>
                </a:lnTo>
                <a:lnTo>
                  <a:pt x="880920" y="827131"/>
                </a:lnTo>
                <a:lnTo>
                  <a:pt x="818491" y="821068"/>
                </a:lnTo>
                <a:lnTo>
                  <a:pt x="757513" y="813766"/>
                </a:lnTo>
                <a:lnTo>
                  <a:pt x="698092" y="805264"/>
                </a:lnTo>
                <a:lnTo>
                  <a:pt x="640337" y="795601"/>
                </a:lnTo>
                <a:lnTo>
                  <a:pt x="584354" y="784817"/>
                </a:lnTo>
                <a:lnTo>
                  <a:pt x="530251" y="772950"/>
                </a:lnTo>
                <a:lnTo>
                  <a:pt x="478134" y="760041"/>
                </a:lnTo>
                <a:lnTo>
                  <a:pt x="428111" y="746128"/>
                </a:lnTo>
                <a:lnTo>
                  <a:pt x="380290" y="731250"/>
                </a:lnTo>
                <a:lnTo>
                  <a:pt x="334776" y="715448"/>
                </a:lnTo>
                <a:lnTo>
                  <a:pt x="291679" y="698760"/>
                </a:lnTo>
                <a:lnTo>
                  <a:pt x="251104" y="681225"/>
                </a:lnTo>
                <a:lnTo>
                  <a:pt x="213159" y="662883"/>
                </a:lnTo>
                <a:lnTo>
                  <a:pt x="177951" y="643774"/>
                </a:lnTo>
                <a:lnTo>
                  <a:pt x="116175" y="603409"/>
                </a:lnTo>
                <a:lnTo>
                  <a:pt x="66635" y="560445"/>
                </a:lnTo>
                <a:lnTo>
                  <a:pt x="30187" y="515195"/>
                </a:lnTo>
                <a:lnTo>
                  <a:pt x="7689" y="467975"/>
                </a:lnTo>
                <a:lnTo>
                  <a:pt x="0" y="419099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34000" y="5638799"/>
            <a:ext cx="2286000" cy="838200"/>
          </a:xfrm>
          <a:custGeom>
            <a:avLst/>
            <a:gdLst/>
            <a:ahLst/>
            <a:cxnLst/>
            <a:rect l="l" t="t" r="r" b="b"/>
            <a:pathLst>
              <a:path w="2286000" h="838200">
                <a:moveTo>
                  <a:pt x="0" y="419099"/>
                </a:moveTo>
                <a:lnTo>
                  <a:pt x="7689" y="370224"/>
                </a:lnTo>
                <a:lnTo>
                  <a:pt x="30187" y="323004"/>
                </a:lnTo>
                <a:lnTo>
                  <a:pt x="66635" y="277754"/>
                </a:lnTo>
                <a:lnTo>
                  <a:pt x="116175" y="234790"/>
                </a:lnTo>
                <a:lnTo>
                  <a:pt x="177951" y="194425"/>
                </a:lnTo>
                <a:lnTo>
                  <a:pt x="213159" y="175315"/>
                </a:lnTo>
                <a:lnTo>
                  <a:pt x="251104" y="156974"/>
                </a:lnTo>
                <a:lnTo>
                  <a:pt x="291679" y="139439"/>
                </a:lnTo>
                <a:lnTo>
                  <a:pt x="334776" y="122751"/>
                </a:lnTo>
                <a:lnTo>
                  <a:pt x="380290" y="106949"/>
                </a:lnTo>
                <a:lnTo>
                  <a:pt x="428111" y="92071"/>
                </a:lnTo>
                <a:lnTo>
                  <a:pt x="478134" y="78158"/>
                </a:lnTo>
                <a:lnTo>
                  <a:pt x="530251" y="65248"/>
                </a:lnTo>
                <a:lnTo>
                  <a:pt x="584354" y="53382"/>
                </a:lnTo>
                <a:lnTo>
                  <a:pt x="640337" y="42597"/>
                </a:lnTo>
                <a:lnTo>
                  <a:pt x="698092" y="32934"/>
                </a:lnTo>
                <a:lnTo>
                  <a:pt x="757513" y="24432"/>
                </a:lnTo>
                <a:lnTo>
                  <a:pt x="818491" y="17131"/>
                </a:lnTo>
                <a:lnTo>
                  <a:pt x="880920" y="11068"/>
                </a:lnTo>
                <a:lnTo>
                  <a:pt x="944692" y="6285"/>
                </a:lnTo>
                <a:lnTo>
                  <a:pt x="1009701" y="2819"/>
                </a:lnTo>
                <a:lnTo>
                  <a:pt x="1075839" y="711"/>
                </a:lnTo>
                <a:lnTo>
                  <a:pt x="1142999" y="0"/>
                </a:lnTo>
                <a:lnTo>
                  <a:pt x="1210159" y="711"/>
                </a:lnTo>
                <a:lnTo>
                  <a:pt x="1276297" y="2819"/>
                </a:lnTo>
                <a:lnTo>
                  <a:pt x="1341306" y="6285"/>
                </a:lnTo>
                <a:lnTo>
                  <a:pt x="1405078" y="11068"/>
                </a:lnTo>
                <a:lnTo>
                  <a:pt x="1467507" y="17131"/>
                </a:lnTo>
                <a:lnTo>
                  <a:pt x="1528486" y="24432"/>
                </a:lnTo>
                <a:lnTo>
                  <a:pt x="1587906" y="32934"/>
                </a:lnTo>
                <a:lnTo>
                  <a:pt x="1645661" y="42597"/>
                </a:lnTo>
                <a:lnTo>
                  <a:pt x="1701644" y="53382"/>
                </a:lnTo>
                <a:lnTo>
                  <a:pt x="1755748" y="65248"/>
                </a:lnTo>
                <a:lnTo>
                  <a:pt x="1807864" y="78158"/>
                </a:lnTo>
                <a:lnTo>
                  <a:pt x="1857887" y="92071"/>
                </a:lnTo>
                <a:lnTo>
                  <a:pt x="1905709" y="106949"/>
                </a:lnTo>
                <a:lnTo>
                  <a:pt x="1951222" y="122751"/>
                </a:lnTo>
                <a:lnTo>
                  <a:pt x="1994320" y="139439"/>
                </a:lnTo>
                <a:lnTo>
                  <a:pt x="2034895" y="156974"/>
                </a:lnTo>
                <a:lnTo>
                  <a:pt x="2072840" y="175315"/>
                </a:lnTo>
                <a:lnTo>
                  <a:pt x="2108048" y="194425"/>
                </a:lnTo>
                <a:lnTo>
                  <a:pt x="2169823" y="234790"/>
                </a:lnTo>
                <a:lnTo>
                  <a:pt x="2219364" y="277754"/>
                </a:lnTo>
                <a:lnTo>
                  <a:pt x="2255812" y="323004"/>
                </a:lnTo>
                <a:lnTo>
                  <a:pt x="2278309" y="370224"/>
                </a:lnTo>
                <a:lnTo>
                  <a:pt x="2285999" y="419099"/>
                </a:lnTo>
                <a:lnTo>
                  <a:pt x="2284059" y="443725"/>
                </a:lnTo>
                <a:lnTo>
                  <a:pt x="2268858" y="491812"/>
                </a:lnTo>
                <a:lnTo>
                  <a:pt x="2239278" y="538086"/>
                </a:lnTo>
                <a:lnTo>
                  <a:pt x="2196176" y="582232"/>
                </a:lnTo>
                <a:lnTo>
                  <a:pt x="2140411" y="623936"/>
                </a:lnTo>
                <a:lnTo>
                  <a:pt x="2072840" y="662883"/>
                </a:lnTo>
                <a:lnTo>
                  <a:pt x="2034895" y="681225"/>
                </a:lnTo>
                <a:lnTo>
                  <a:pt x="1994320" y="698760"/>
                </a:lnTo>
                <a:lnTo>
                  <a:pt x="1951222" y="715448"/>
                </a:lnTo>
                <a:lnTo>
                  <a:pt x="1905709" y="731250"/>
                </a:lnTo>
                <a:lnTo>
                  <a:pt x="1857887" y="746128"/>
                </a:lnTo>
                <a:lnTo>
                  <a:pt x="1807864" y="760041"/>
                </a:lnTo>
                <a:lnTo>
                  <a:pt x="1755748" y="772950"/>
                </a:lnTo>
                <a:lnTo>
                  <a:pt x="1701644" y="784817"/>
                </a:lnTo>
                <a:lnTo>
                  <a:pt x="1645661" y="795602"/>
                </a:lnTo>
                <a:lnTo>
                  <a:pt x="1587906" y="805264"/>
                </a:lnTo>
                <a:lnTo>
                  <a:pt x="1528486" y="813766"/>
                </a:lnTo>
                <a:lnTo>
                  <a:pt x="1467507" y="821068"/>
                </a:lnTo>
                <a:lnTo>
                  <a:pt x="1405078" y="827131"/>
                </a:lnTo>
                <a:lnTo>
                  <a:pt x="1341306" y="831914"/>
                </a:lnTo>
                <a:lnTo>
                  <a:pt x="1276297" y="835380"/>
                </a:lnTo>
                <a:lnTo>
                  <a:pt x="1210159" y="837488"/>
                </a:lnTo>
                <a:lnTo>
                  <a:pt x="1142999" y="838199"/>
                </a:lnTo>
                <a:lnTo>
                  <a:pt x="1075839" y="837488"/>
                </a:lnTo>
                <a:lnTo>
                  <a:pt x="1009701" y="835380"/>
                </a:lnTo>
                <a:lnTo>
                  <a:pt x="944692" y="831914"/>
                </a:lnTo>
                <a:lnTo>
                  <a:pt x="880920" y="827131"/>
                </a:lnTo>
                <a:lnTo>
                  <a:pt x="818491" y="821068"/>
                </a:lnTo>
                <a:lnTo>
                  <a:pt x="757513" y="813766"/>
                </a:lnTo>
                <a:lnTo>
                  <a:pt x="698092" y="805264"/>
                </a:lnTo>
                <a:lnTo>
                  <a:pt x="640337" y="795602"/>
                </a:lnTo>
                <a:lnTo>
                  <a:pt x="584354" y="784817"/>
                </a:lnTo>
                <a:lnTo>
                  <a:pt x="530251" y="772950"/>
                </a:lnTo>
                <a:lnTo>
                  <a:pt x="478134" y="760041"/>
                </a:lnTo>
                <a:lnTo>
                  <a:pt x="428111" y="746128"/>
                </a:lnTo>
                <a:lnTo>
                  <a:pt x="380290" y="731250"/>
                </a:lnTo>
                <a:lnTo>
                  <a:pt x="334776" y="715448"/>
                </a:lnTo>
                <a:lnTo>
                  <a:pt x="291679" y="698760"/>
                </a:lnTo>
                <a:lnTo>
                  <a:pt x="251104" y="681225"/>
                </a:lnTo>
                <a:lnTo>
                  <a:pt x="213159" y="662883"/>
                </a:lnTo>
                <a:lnTo>
                  <a:pt x="177951" y="643774"/>
                </a:lnTo>
                <a:lnTo>
                  <a:pt x="116175" y="603409"/>
                </a:lnTo>
                <a:lnTo>
                  <a:pt x="66635" y="560445"/>
                </a:lnTo>
                <a:lnTo>
                  <a:pt x="30187" y="515195"/>
                </a:lnTo>
                <a:lnTo>
                  <a:pt x="7689" y="467975"/>
                </a:lnTo>
                <a:lnTo>
                  <a:pt x="0" y="419099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19298" y="3462020"/>
            <a:ext cx="16764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omic Sans MS"/>
                <a:cs typeface="Comic Sans MS"/>
              </a:rPr>
              <a:t>Solid solution </a:t>
            </a:r>
            <a:r>
              <a:rPr sz="2000" spc="-58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str</a:t>
            </a:r>
            <a:r>
              <a:rPr sz="2000" spc="-5" dirty="0">
                <a:latin typeface="Comic Sans MS"/>
                <a:cs typeface="Comic Sans MS"/>
              </a:rPr>
              <a:t>e</a:t>
            </a:r>
            <a:r>
              <a:rPr sz="2000" dirty="0">
                <a:latin typeface="Comic Sans MS"/>
                <a:cs typeface="Comic Sans MS"/>
              </a:rPr>
              <a:t>ngthening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52600" y="5638799"/>
            <a:ext cx="2286000" cy="838200"/>
          </a:xfrm>
          <a:custGeom>
            <a:avLst/>
            <a:gdLst/>
            <a:ahLst/>
            <a:cxnLst/>
            <a:rect l="l" t="t" r="r" b="b"/>
            <a:pathLst>
              <a:path w="2286000" h="838200">
                <a:moveTo>
                  <a:pt x="0" y="419099"/>
                </a:moveTo>
                <a:lnTo>
                  <a:pt x="7689" y="370224"/>
                </a:lnTo>
                <a:lnTo>
                  <a:pt x="30187" y="323004"/>
                </a:lnTo>
                <a:lnTo>
                  <a:pt x="66635" y="277754"/>
                </a:lnTo>
                <a:lnTo>
                  <a:pt x="116175" y="234790"/>
                </a:lnTo>
                <a:lnTo>
                  <a:pt x="177951" y="194425"/>
                </a:lnTo>
                <a:lnTo>
                  <a:pt x="213159" y="175315"/>
                </a:lnTo>
                <a:lnTo>
                  <a:pt x="251104" y="156974"/>
                </a:lnTo>
                <a:lnTo>
                  <a:pt x="291679" y="139439"/>
                </a:lnTo>
                <a:lnTo>
                  <a:pt x="334776" y="122751"/>
                </a:lnTo>
                <a:lnTo>
                  <a:pt x="380290" y="106949"/>
                </a:lnTo>
                <a:lnTo>
                  <a:pt x="428111" y="92071"/>
                </a:lnTo>
                <a:lnTo>
                  <a:pt x="478134" y="78158"/>
                </a:lnTo>
                <a:lnTo>
                  <a:pt x="530251" y="65248"/>
                </a:lnTo>
                <a:lnTo>
                  <a:pt x="584354" y="53382"/>
                </a:lnTo>
                <a:lnTo>
                  <a:pt x="640337" y="42597"/>
                </a:lnTo>
                <a:lnTo>
                  <a:pt x="698092" y="32934"/>
                </a:lnTo>
                <a:lnTo>
                  <a:pt x="757513" y="24432"/>
                </a:lnTo>
                <a:lnTo>
                  <a:pt x="818491" y="17131"/>
                </a:lnTo>
                <a:lnTo>
                  <a:pt x="880920" y="11068"/>
                </a:lnTo>
                <a:lnTo>
                  <a:pt x="944692" y="6285"/>
                </a:lnTo>
                <a:lnTo>
                  <a:pt x="1009701" y="2819"/>
                </a:lnTo>
                <a:lnTo>
                  <a:pt x="1075839" y="711"/>
                </a:lnTo>
                <a:lnTo>
                  <a:pt x="1142999" y="0"/>
                </a:lnTo>
                <a:lnTo>
                  <a:pt x="1210159" y="711"/>
                </a:lnTo>
                <a:lnTo>
                  <a:pt x="1276297" y="2819"/>
                </a:lnTo>
                <a:lnTo>
                  <a:pt x="1341306" y="6285"/>
                </a:lnTo>
                <a:lnTo>
                  <a:pt x="1405079" y="11068"/>
                </a:lnTo>
                <a:lnTo>
                  <a:pt x="1467508" y="17131"/>
                </a:lnTo>
                <a:lnTo>
                  <a:pt x="1528486" y="24432"/>
                </a:lnTo>
                <a:lnTo>
                  <a:pt x="1587907" y="32934"/>
                </a:lnTo>
                <a:lnTo>
                  <a:pt x="1645662" y="42597"/>
                </a:lnTo>
                <a:lnTo>
                  <a:pt x="1701645" y="53382"/>
                </a:lnTo>
                <a:lnTo>
                  <a:pt x="1755748" y="65248"/>
                </a:lnTo>
                <a:lnTo>
                  <a:pt x="1807865" y="78158"/>
                </a:lnTo>
                <a:lnTo>
                  <a:pt x="1857887" y="92071"/>
                </a:lnTo>
                <a:lnTo>
                  <a:pt x="1905709" y="106949"/>
                </a:lnTo>
                <a:lnTo>
                  <a:pt x="1951222" y="122751"/>
                </a:lnTo>
                <a:lnTo>
                  <a:pt x="1994320" y="139439"/>
                </a:lnTo>
                <a:lnTo>
                  <a:pt x="2034895" y="156974"/>
                </a:lnTo>
                <a:lnTo>
                  <a:pt x="2072840" y="175315"/>
                </a:lnTo>
                <a:lnTo>
                  <a:pt x="2108048" y="194425"/>
                </a:lnTo>
                <a:lnTo>
                  <a:pt x="2169823" y="234790"/>
                </a:lnTo>
                <a:lnTo>
                  <a:pt x="2219364" y="277754"/>
                </a:lnTo>
                <a:lnTo>
                  <a:pt x="2255812" y="323004"/>
                </a:lnTo>
                <a:lnTo>
                  <a:pt x="2278309" y="370224"/>
                </a:lnTo>
                <a:lnTo>
                  <a:pt x="2285999" y="419099"/>
                </a:lnTo>
                <a:lnTo>
                  <a:pt x="2284059" y="443725"/>
                </a:lnTo>
                <a:lnTo>
                  <a:pt x="2268858" y="491812"/>
                </a:lnTo>
                <a:lnTo>
                  <a:pt x="2239278" y="538086"/>
                </a:lnTo>
                <a:lnTo>
                  <a:pt x="2196176" y="582232"/>
                </a:lnTo>
                <a:lnTo>
                  <a:pt x="2140411" y="623936"/>
                </a:lnTo>
                <a:lnTo>
                  <a:pt x="2072840" y="662883"/>
                </a:lnTo>
                <a:lnTo>
                  <a:pt x="2034895" y="681225"/>
                </a:lnTo>
                <a:lnTo>
                  <a:pt x="1994320" y="698760"/>
                </a:lnTo>
                <a:lnTo>
                  <a:pt x="1951222" y="715448"/>
                </a:lnTo>
                <a:lnTo>
                  <a:pt x="1905709" y="731250"/>
                </a:lnTo>
                <a:lnTo>
                  <a:pt x="1857887" y="746128"/>
                </a:lnTo>
                <a:lnTo>
                  <a:pt x="1807865" y="760041"/>
                </a:lnTo>
                <a:lnTo>
                  <a:pt x="1755748" y="772950"/>
                </a:lnTo>
                <a:lnTo>
                  <a:pt x="1701645" y="784817"/>
                </a:lnTo>
                <a:lnTo>
                  <a:pt x="1645662" y="795602"/>
                </a:lnTo>
                <a:lnTo>
                  <a:pt x="1587907" y="805264"/>
                </a:lnTo>
                <a:lnTo>
                  <a:pt x="1528486" y="813766"/>
                </a:lnTo>
                <a:lnTo>
                  <a:pt x="1467508" y="821068"/>
                </a:lnTo>
                <a:lnTo>
                  <a:pt x="1405079" y="827131"/>
                </a:lnTo>
                <a:lnTo>
                  <a:pt x="1341306" y="831914"/>
                </a:lnTo>
                <a:lnTo>
                  <a:pt x="1276297" y="835380"/>
                </a:lnTo>
                <a:lnTo>
                  <a:pt x="1210159" y="837488"/>
                </a:lnTo>
                <a:lnTo>
                  <a:pt x="1142999" y="838199"/>
                </a:lnTo>
                <a:lnTo>
                  <a:pt x="1075839" y="837488"/>
                </a:lnTo>
                <a:lnTo>
                  <a:pt x="1009701" y="835380"/>
                </a:lnTo>
                <a:lnTo>
                  <a:pt x="944692" y="831914"/>
                </a:lnTo>
                <a:lnTo>
                  <a:pt x="880920" y="827131"/>
                </a:lnTo>
                <a:lnTo>
                  <a:pt x="818491" y="821068"/>
                </a:lnTo>
                <a:lnTo>
                  <a:pt x="757513" y="813766"/>
                </a:lnTo>
                <a:lnTo>
                  <a:pt x="698092" y="805264"/>
                </a:lnTo>
                <a:lnTo>
                  <a:pt x="640337" y="795602"/>
                </a:lnTo>
                <a:lnTo>
                  <a:pt x="584354" y="784817"/>
                </a:lnTo>
                <a:lnTo>
                  <a:pt x="530251" y="772950"/>
                </a:lnTo>
                <a:lnTo>
                  <a:pt x="478134" y="760041"/>
                </a:lnTo>
                <a:lnTo>
                  <a:pt x="428111" y="746128"/>
                </a:lnTo>
                <a:lnTo>
                  <a:pt x="380290" y="731250"/>
                </a:lnTo>
                <a:lnTo>
                  <a:pt x="334776" y="715448"/>
                </a:lnTo>
                <a:lnTo>
                  <a:pt x="291679" y="698760"/>
                </a:lnTo>
                <a:lnTo>
                  <a:pt x="251104" y="681225"/>
                </a:lnTo>
                <a:lnTo>
                  <a:pt x="213159" y="662883"/>
                </a:lnTo>
                <a:lnTo>
                  <a:pt x="177951" y="643774"/>
                </a:lnTo>
                <a:lnTo>
                  <a:pt x="116175" y="603409"/>
                </a:lnTo>
                <a:lnTo>
                  <a:pt x="66635" y="560445"/>
                </a:lnTo>
                <a:lnTo>
                  <a:pt x="30187" y="515195"/>
                </a:lnTo>
                <a:lnTo>
                  <a:pt x="7689" y="467975"/>
                </a:lnTo>
                <a:lnTo>
                  <a:pt x="0" y="419099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96555" y="5787489"/>
            <a:ext cx="15354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 marR="5080" indent="-165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Pr</a:t>
            </a:r>
            <a:r>
              <a:rPr sz="2000" spc="-5" dirty="0">
                <a:latin typeface="Comic Sans MS"/>
                <a:cs typeface="Comic Sans MS"/>
              </a:rPr>
              <a:t>ec</a:t>
            </a:r>
            <a:r>
              <a:rPr sz="2000" dirty="0">
                <a:latin typeface="Comic Sans MS"/>
                <a:cs typeface="Comic Sans MS"/>
              </a:rPr>
              <a:t>i</a:t>
            </a:r>
            <a:r>
              <a:rPr sz="2000" spc="-5" dirty="0">
                <a:latin typeface="Comic Sans MS"/>
                <a:cs typeface="Comic Sans MS"/>
              </a:rPr>
              <a:t>p</a:t>
            </a:r>
            <a:r>
              <a:rPr sz="2000" dirty="0">
                <a:latin typeface="Comic Sans MS"/>
                <a:cs typeface="Comic Sans MS"/>
              </a:rPr>
              <a:t>it</a:t>
            </a:r>
            <a:r>
              <a:rPr sz="2000" spc="-5" dirty="0">
                <a:latin typeface="Comic Sans MS"/>
                <a:cs typeface="Comic Sans MS"/>
              </a:rPr>
              <a:t>a</a:t>
            </a:r>
            <a:r>
              <a:rPr sz="2000" dirty="0">
                <a:latin typeface="Comic Sans MS"/>
                <a:cs typeface="Comic Sans MS"/>
              </a:rPr>
              <a:t>ti</a:t>
            </a:r>
            <a:r>
              <a:rPr sz="2000" spc="-5" dirty="0">
                <a:latin typeface="Comic Sans MS"/>
                <a:cs typeface="Comic Sans MS"/>
              </a:rPr>
              <a:t>on  hardening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17047" y="3352800"/>
            <a:ext cx="2286000" cy="838200"/>
          </a:xfrm>
          <a:custGeom>
            <a:avLst/>
            <a:gdLst/>
            <a:ahLst/>
            <a:cxnLst/>
            <a:rect l="l" t="t" r="r" b="b"/>
            <a:pathLst>
              <a:path w="2286000" h="838200">
                <a:moveTo>
                  <a:pt x="0" y="419099"/>
                </a:moveTo>
                <a:lnTo>
                  <a:pt x="7689" y="370224"/>
                </a:lnTo>
                <a:lnTo>
                  <a:pt x="30187" y="323004"/>
                </a:lnTo>
                <a:lnTo>
                  <a:pt x="66635" y="277754"/>
                </a:lnTo>
                <a:lnTo>
                  <a:pt x="116175" y="234790"/>
                </a:lnTo>
                <a:lnTo>
                  <a:pt x="177951" y="194425"/>
                </a:lnTo>
                <a:lnTo>
                  <a:pt x="213159" y="175315"/>
                </a:lnTo>
                <a:lnTo>
                  <a:pt x="251104" y="156974"/>
                </a:lnTo>
                <a:lnTo>
                  <a:pt x="291679" y="139439"/>
                </a:lnTo>
                <a:lnTo>
                  <a:pt x="334776" y="122751"/>
                </a:lnTo>
                <a:lnTo>
                  <a:pt x="380290" y="106949"/>
                </a:lnTo>
                <a:lnTo>
                  <a:pt x="428111" y="92071"/>
                </a:lnTo>
                <a:lnTo>
                  <a:pt x="478134" y="78158"/>
                </a:lnTo>
                <a:lnTo>
                  <a:pt x="530251" y="65248"/>
                </a:lnTo>
                <a:lnTo>
                  <a:pt x="584354" y="53382"/>
                </a:lnTo>
                <a:lnTo>
                  <a:pt x="640337" y="42597"/>
                </a:lnTo>
                <a:lnTo>
                  <a:pt x="698092" y="32934"/>
                </a:lnTo>
                <a:lnTo>
                  <a:pt x="757513" y="24432"/>
                </a:lnTo>
                <a:lnTo>
                  <a:pt x="818491" y="17131"/>
                </a:lnTo>
                <a:lnTo>
                  <a:pt x="880920" y="11068"/>
                </a:lnTo>
                <a:lnTo>
                  <a:pt x="944692" y="6285"/>
                </a:lnTo>
                <a:lnTo>
                  <a:pt x="1009701" y="2819"/>
                </a:lnTo>
                <a:lnTo>
                  <a:pt x="1075839" y="711"/>
                </a:lnTo>
                <a:lnTo>
                  <a:pt x="1142999" y="0"/>
                </a:lnTo>
                <a:lnTo>
                  <a:pt x="1210159" y="711"/>
                </a:lnTo>
                <a:lnTo>
                  <a:pt x="1276297" y="2819"/>
                </a:lnTo>
                <a:lnTo>
                  <a:pt x="1341306" y="6285"/>
                </a:lnTo>
                <a:lnTo>
                  <a:pt x="1405078" y="11068"/>
                </a:lnTo>
                <a:lnTo>
                  <a:pt x="1467507" y="17131"/>
                </a:lnTo>
                <a:lnTo>
                  <a:pt x="1528486" y="24432"/>
                </a:lnTo>
                <a:lnTo>
                  <a:pt x="1587906" y="32934"/>
                </a:lnTo>
                <a:lnTo>
                  <a:pt x="1645661" y="42597"/>
                </a:lnTo>
                <a:lnTo>
                  <a:pt x="1701644" y="53382"/>
                </a:lnTo>
                <a:lnTo>
                  <a:pt x="1755748" y="65248"/>
                </a:lnTo>
                <a:lnTo>
                  <a:pt x="1807864" y="78158"/>
                </a:lnTo>
                <a:lnTo>
                  <a:pt x="1857887" y="92071"/>
                </a:lnTo>
                <a:lnTo>
                  <a:pt x="1905709" y="106949"/>
                </a:lnTo>
                <a:lnTo>
                  <a:pt x="1951222" y="122751"/>
                </a:lnTo>
                <a:lnTo>
                  <a:pt x="1994320" y="139439"/>
                </a:lnTo>
                <a:lnTo>
                  <a:pt x="2034895" y="156974"/>
                </a:lnTo>
                <a:lnTo>
                  <a:pt x="2072840" y="175315"/>
                </a:lnTo>
                <a:lnTo>
                  <a:pt x="2108047" y="194425"/>
                </a:lnTo>
                <a:lnTo>
                  <a:pt x="2169823" y="234790"/>
                </a:lnTo>
                <a:lnTo>
                  <a:pt x="2219364" y="277754"/>
                </a:lnTo>
                <a:lnTo>
                  <a:pt x="2255811" y="323004"/>
                </a:lnTo>
                <a:lnTo>
                  <a:pt x="2278309" y="370224"/>
                </a:lnTo>
                <a:lnTo>
                  <a:pt x="2285999" y="419099"/>
                </a:lnTo>
                <a:lnTo>
                  <a:pt x="2284059" y="443725"/>
                </a:lnTo>
                <a:lnTo>
                  <a:pt x="2268858" y="491812"/>
                </a:lnTo>
                <a:lnTo>
                  <a:pt x="2239278" y="538086"/>
                </a:lnTo>
                <a:lnTo>
                  <a:pt x="2196176" y="582232"/>
                </a:lnTo>
                <a:lnTo>
                  <a:pt x="2140411" y="623936"/>
                </a:lnTo>
                <a:lnTo>
                  <a:pt x="2072840" y="662883"/>
                </a:lnTo>
                <a:lnTo>
                  <a:pt x="2034895" y="681225"/>
                </a:lnTo>
                <a:lnTo>
                  <a:pt x="1994320" y="698760"/>
                </a:lnTo>
                <a:lnTo>
                  <a:pt x="1951222" y="715448"/>
                </a:lnTo>
                <a:lnTo>
                  <a:pt x="1905709" y="731250"/>
                </a:lnTo>
                <a:lnTo>
                  <a:pt x="1857887" y="746128"/>
                </a:lnTo>
                <a:lnTo>
                  <a:pt x="1807864" y="760041"/>
                </a:lnTo>
                <a:lnTo>
                  <a:pt x="1755748" y="772950"/>
                </a:lnTo>
                <a:lnTo>
                  <a:pt x="1701644" y="784817"/>
                </a:lnTo>
                <a:lnTo>
                  <a:pt x="1645661" y="795601"/>
                </a:lnTo>
                <a:lnTo>
                  <a:pt x="1587906" y="805264"/>
                </a:lnTo>
                <a:lnTo>
                  <a:pt x="1528486" y="813766"/>
                </a:lnTo>
                <a:lnTo>
                  <a:pt x="1467507" y="821068"/>
                </a:lnTo>
                <a:lnTo>
                  <a:pt x="1405078" y="827131"/>
                </a:lnTo>
                <a:lnTo>
                  <a:pt x="1341306" y="831914"/>
                </a:lnTo>
                <a:lnTo>
                  <a:pt x="1276297" y="835380"/>
                </a:lnTo>
                <a:lnTo>
                  <a:pt x="1210159" y="837488"/>
                </a:lnTo>
                <a:lnTo>
                  <a:pt x="1142999" y="838199"/>
                </a:lnTo>
                <a:lnTo>
                  <a:pt x="1075839" y="837488"/>
                </a:lnTo>
                <a:lnTo>
                  <a:pt x="1009701" y="835380"/>
                </a:lnTo>
                <a:lnTo>
                  <a:pt x="944692" y="831914"/>
                </a:lnTo>
                <a:lnTo>
                  <a:pt x="880920" y="827131"/>
                </a:lnTo>
                <a:lnTo>
                  <a:pt x="818491" y="821068"/>
                </a:lnTo>
                <a:lnTo>
                  <a:pt x="757513" y="813766"/>
                </a:lnTo>
                <a:lnTo>
                  <a:pt x="698092" y="805264"/>
                </a:lnTo>
                <a:lnTo>
                  <a:pt x="640337" y="795601"/>
                </a:lnTo>
                <a:lnTo>
                  <a:pt x="584354" y="784817"/>
                </a:lnTo>
                <a:lnTo>
                  <a:pt x="530251" y="772950"/>
                </a:lnTo>
                <a:lnTo>
                  <a:pt x="478134" y="760041"/>
                </a:lnTo>
                <a:lnTo>
                  <a:pt x="428111" y="746128"/>
                </a:lnTo>
                <a:lnTo>
                  <a:pt x="380290" y="731250"/>
                </a:lnTo>
                <a:lnTo>
                  <a:pt x="334776" y="715448"/>
                </a:lnTo>
                <a:lnTo>
                  <a:pt x="291679" y="698760"/>
                </a:lnTo>
                <a:lnTo>
                  <a:pt x="251104" y="681225"/>
                </a:lnTo>
                <a:lnTo>
                  <a:pt x="213159" y="662883"/>
                </a:lnTo>
                <a:lnTo>
                  <a:pt x="177951" y="643774"/>
                </a:lnTo>
                <a:lnTo>
                  <a:pt x="116175" y="603409"/>
                </a:lnTo>
                <a:lnTo>
                  <a:pt x="66635" y="560445"/>
                </a:lnTo>
                <a:lnTo>
                  <a:pt x="30187" y="515195"/>
                </a:lnTo>
                <a:lnTo>
                  <a:pt x="7689" y="467975"/>
                </a:lnTo>
                <a:lnTo>
                  <a:pt x="0" y="419099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559328" y="3462020"/>
            <a:ext cx="18135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5080" indent="-635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Grain</a:t>
            </a:r>
            <a:r>
              <a:rPr sz="2000" spc="-10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boundary </a:t>
            </a:r>
            <a:r>
              <a:rPr sz="2000" spc="-580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strengthening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0761" y="5767754"/>
            <a:ext cx="93154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32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omic Sans MS"/>
                <a:cs typeface="Comic Sans MS"/>
              </a:rPr>
              <a:t>Cold </a:t>
            </a:r>
            <a:r>
              <a:rPr sz="2000" dirty="0">
                <a:latin typeface="Comic Sans MS"/>
                <a:cs typeface="Comic Sans MS"/>
              </a:rPr>
              <a:t> wor</a:t>
            </a:r>
            <a:r>
              <a:rPr sz="2000" spc="-5" dirty="0">
                <a:latin typeface="Comic Sans MS"/>
                <a:cs typeface="Comic Sans MS"/>
              </a:rPr>
              <a:t>k</a:t>
            </a:r>
            <a:r>
              <a:rPr sz="2000" dirty="0">
                <a:latin typeface="Comic Sans MS"/>
                <a:cs typeface="Comic Sans MS"/>
              </a:rPr>
              <a:t>i</a:t>
            </a:r>
            <a:r>
              <a:rPr sz="2000" spc="-5" dirty="0">
                <a:latin typeface="Comic Sans MS"/>
                <a:cs typeface="Comic Sans MS"/>
              </a:rPr>
              <a:t>n</a:t>
            </a:r>
            <a:r>
              <a:rPr sz="2000" dirty="0">
                <a:latin typeface="Comic Sans MS"/>
                <a:cs typeface="Comic Sans MS"/>
              </a:rPr>
              <a:t>g</a:t>
            </a:r>
            <a:endParaRPr sz="2000">
              <a:latin typeface="Comic Sans MS"/>
              <a:cs typeface="Comic Sans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62497" y="4118956"/>
            <a:ext cx="657225" cy="669290"/>
            <a:chOff x="3362497" y="4118956"/>
            <a:chExt cx="657225" cy="66929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2497" y="4118956"/>
              <a:ext cx="656705" cy="66917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416300" y="4152900"/>
              <a:ext cx="440055" cy="452120"/>
            </a:xfrm>
            <a:custGeom>
              <a:avLst/>
              <a:gdLst/>
              <a:ahLst/>
              <a:cxnLst/>
              <a:rect l="l" t="t" r="r" b="b"/>
              <a:pathLst>
                <a:path w="440054" h="452120">
                  <a:moveTo>
                    <a:pt x="0" y="0"/>
                  </a:moveTo>
                  <a:lnTo>
                    <a:pt x="439623" y="451835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199611" y="4094018"/>
            <a:ext cx="636270" cy="694690"/>
            <a:chOff x="5199611" y="4094018"/>
            <a:chExt cx="636270" cy="69469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9611" y="4094018"/>
              <a:ext cx="635923" cy="69411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363263" y="4127499"/>
              <a:ext cx="415290" cy="476884"/>
            </a:xfrm>
            <a:custGeom>
              <a:avLst/>
              <a:gdLst/>
              <a:ahLst/>
              <a:cxnLst/>
              <a:rect l="l" t="t" r="r" b="b"/>
              <a:pathLst>
                <a:path w="415289" h="476885">
                  <a:moveTo>
                    <a:pt x="415236" y="0"/>
                  </a:moveTo>
                  <a:lnTo>
                    <a:pt x="0" y="476301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412374" y="5145578"/>
            <a:ext cx="657225" cy="631825"/>
            <a:chOff x="3412374" y="5145578"/>
            <a:chExt cx="657225" cy="63182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2374" y="5145578"/>
              <a:ext cx="656705" cy="63176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467099" y="5287807"/>
              <a:ext cx="439420" cy="414655"/>
            </a:xfrm>
            <a:custGeom>
              <a:avLst/>
              <a:gdLst/>
              <a:ahLst/>
              <a:cxnLst/>
              <a:rect l="l" t="t" r="r" b="b"/>
              <a:pathLst>
                <a:path w="439420" h="414654">
                  <a:moveTo>
                    <a:pt x="0" y="414493"/>
                  </a:moveTo>
                  <a:lnTo>
                    <a:pt x="438875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756812" y="4503362"/>
            <a:ext cx="2078989" cy="1274445"/>
            <a:chOff x="3756812" y="4503362"/>
            <a:chExt cx="2078989" cy="127444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56812" y="4505106"/>
              <a:ext cx="116687" cy="11769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6700" y="4503362"/>
              <a:ext cx="114418" cy="11943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6097" y="5270501"/>
              <a:ext cx="118201" cy="11610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12080" y="5104014"/>
              <a:ext cx="623454" cy="67333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376177" y="5251210"/>
              <a:ext cx="402590" cy="451484"/>
            </a:xfrm>
            <a:custGeom>
              <a:avLst/>
              <a:gdLst/>
              <a:ahLst/>
              <a:cxnLst/>
              <a:rect l="l" t="t" r="r" b="b"/>
              <a:pathLst>
                <a:path w="402589" h="451485">
                  <a:moveTo>
                    <a:pt x="402323" y="451089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9400" y="5232399"/>
              <a:ext cx="114915" cy="119105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3889263" y="1752600"/>
            <a:ext cx="911860" cy="304800"/>
          </a:xfrm>
          <a:custGeom>
            <a:avLst/>
            <a:gdLst/>
            <a:ahLst/>
            <a:cxnLst/>
            <a:rect l="l" t="t" r="r" b="b"/>
            <a:pathLst>
              <a:path w="911860" h="304800">
                <a:moveTo>
                  <a:pt x="0" y="76199"/>
                </a:moveTo>
                <a:lnTo>
                  <a:pt x="758935" y="76199"/>
                </a:lnTo>
                <a:lnTo>
                  <a:pt x="758935" y="0"/>
                </a:lnTo>
                <a:lnTo>
                  <a:pt x="911335" y="152399"/>
                </a:lnTo>
                <a:lnTo>
                  <a:pt x="758935" y="304800"/>
                </a:lnTo>
                <a:lnTo>
                  <a:pt x="758935" y="228599"/>
                </a:lnTo>
                <a:lnTo>
                  <a:pt x="0" y="228599"/>
                </a:lnTo>
                <a:lnTo>
                  <a:pt x="76199" y="152399"/>
                </a:lnTo>
                <a:lnTo>
                  <a:pt x="0" y="76199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1091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9288" y="315544"/>
            <a:ext cx="3343911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Strain</a:t>
            </a:r>
            <a:r>
              <a:rPr spc="-50" dirty="0"/>
              <a:t> </a:t>
            </a:r>
            <a:r>
              <a:rPr spc="-5" dirty="0"/>
              <a:t>hardening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181600" y="5638800"/>
            <a:ext cx="628015" cy="581660"/>
            <a:chOff x="5153192" y="5407046"/>
            <a:chExt cx="628015" cy="581660"/>
          </a:xfrm>
        </p:grpSpPr>
        <p:sp>
          <p:nvSpPr>
            <p:cNvPr id="4" name="object 4"/>
            <p:cNvSpPr/>
            <p:nvPr/>
          </p:nvSpPr>
          <p:spPr>
            <a:xfrm>
              <a:off x="5162857" y="5768579"/>
              <a:ext cx="59055" cy="34290"/>
            </a:xfrm>
            <a:custGeom>
              <a:avLst/>
              <a:gdLst/>
              <a:ahLst/>
              <a:cxnLst/>
              <a:rect l="l" t="t" r="r" b="b"/>
              <a:pathLst>
                <a:path w="59054" h="34289">
                  <a:moveTo>
                    <a:pt x="0" y="34084"/>
                  </a:moveTo>
                  <a:lnTo>
                    <a:pt x="58790" y="0"/>
                  </a:lnTo>
                </a:path>
              </a:pathLst>
            </a:custGeom>
            <a:ln w="193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21647" y="5778712"/>
              <a:ext cx="85090" cy="191135"/>
            </a:xfrm>
            <a:custGeom>
              <a:avLst/>
              <a:gdLst/>
              <a:ahLst/>
              <a:cxnLst/>
              <a:rect l="l" t="t" r="r" b="b"/>
              <a:pathLst>
                <a:path w="85089" h="191135">
                  <a:moveTo>
                    <a:pt x="0" y="0"/>
                  </a:moveTo>
                  <a:lnTo>
                    <a:pt x="84501" y="190678"/>
                  </a:lnTo>
                </a:path>
              </a:pathLst>
            </a:custGeom>
            <a:ln w="385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15358" y="5416718"/>
              <a:ext cx="466090" cy="553085"/>
            </a:xfrm>
            <a:custGeom>
              <a:avLst/>
              <a:gdLst/>
              <a:ahLst/>
              <a:cxnLst/>
              <a:rect l="l" t="t" r="r" b="b"/>
              <a:pathLst>
                <a:path w="466089" h="553085">
                  <a:moveTo>
                    <a:pt x="0" y="552672"/>
                  </a:moveTo>
                  <a:lnTo>
                    <a:pt x="112054" y="0"/>
                  </a:lnTo>
                </a:path>
                <a:path w="466089" h="553085">
                  <a:moveTo>
                    <a:pt x="112054" y="0"/>
                  </a:moveTo>
                  <a:lnTo>
                    <a:pt x="465697" y="0"/>
                  </a:lnTo>
                </a:path>
              </a:pathLst>
            </a:custGeom>
            <a:ln w="19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4400" y="1310603"/>
            <a:ext cx="7722870" cy="489095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69570" marR="20955" indent="-344805" algn="just">
              <a:lnSpc>
                <a:spcPts val="3030"/>
              </a:lnSpc>
              <a:spcBef>
                <a:spcPts val="75"/>
              </a:spcBef>
              <a:buFont typeface="Wingdings"/>
              <a:buChar char=""/>
              <a:tabLst>
                <a:tab pos="370205" algn="l"/>
              </a:tabLst>
            </a:pPr>
            <a:r>
              <a:rPr sz="2400" spc="-5" dirty="0">
                <a:latin typeface="Times New Roman"/>
                <a:cs typeface="Times New Roman"/>
              </a:rPr>
              <a:t>Phenomenon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where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ductile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metals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become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stronger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and 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harder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when they are </a:t>
            </a:r>
            <a:r>
              <a:rPr sz="2400" spc="-5" dirty="0">
                <a:latin typeface="Times New Roman"/>
                <a:cs typeface="Times New Roman"/>
              </a:rPr>
              <a:t>deformed </a:t>
            </a:r>
            <a:r>
              <a:rPr sz="2400" dirty="0">
                <a:latin typeface="Times New Roman"/>
                <a:cs typeface="Times New Roman"/>
              </a:rPr>
              <a:t>plastically is </a:t>
            </a:r>
            <a:r>
              <a:rPr sz="2400" spc="-5" dirty="0">
                <a:latin typeface="Times New Roman"/>
                <a:cs typeface="Times New Roman"/>
              </a:rPr>
              <a:t>called </a:t>
            </a:r>
            <a:r>
              <a:rPr sz="2400" b="1" spc="-5" dirty="0">
                <a:latin typeface="Times New Roman"/>
                <a:cs typeface="Times New Roman"/>
              </a:rPr>
              <a:t>strain 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hardening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or</a:t>
            </a:r>
            <a:r>
              <a:rPr sz="2400" b="1" i="1" spc="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work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hardening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369570" marR="24130" indent="-344805" algn="just">
              <a:lnSpc>
                <a:spcPct val="105000"/>
              </a:lnSpc>
              <a:spcBef>
                <a:spcPts val="10"/>
              </a:spcBef>
              <a:buFont typeface="Wingdings"/>
              <a:buChar char=""/>
              <a:tabLst>
                <a:tab pos="370205" algn="l"/>
              </a:tabLst>
            </a:pPr>
            <a:r>
              <a:rPr sz="2400" spc="-5" dirty="0">
                <a:latin typeface="Times New Roman"/>
                <a:cs typeface="Times New Roman"/>
              </a:rPr>
              <a:t>Increasing temperature </a:t>
            </a:r>
            <a:r>
              <a:rPr sz="2400" b="1" spc="-5" dirty="0">
                <a:latin typeface="Times New Roman"/>
                <a:cs typeface="Times New Roman"/>
              </a:rPr>
              <a:t>lowers </a:t>
            </a:r>
            <a:r>
              <a:rPr sz="2400" b="1" dirty="0">
                <a:latin typeface="Times New Roman"/>
                <a:cs typeface="Times New Roman"/>
              </a:rPr>
              <a:t>the </a:t>
            </a:r>
            <a:r>
              <a:rPr sz="2400" b="1" spc="-5" dirty="0">
                <a:latin typeface="Times New Roman"/>
                <a:cs typeface="Times New Roman"/>
              </a:rPr>
              <a:t>rate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strain hardening.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Hence </a:t>
            </a:r>
            <a:r>
              <a:rPr sz="2400" spc="-5" dirty="0">
                <a:latin typeface="Times New Roman"/>
                <a:cs typeface="Times New Roman"/>
              </a:rPr>
              <a:t>materials </a:t>
            </a:r>
            <a:r>
              <a:rPr sz="2400" dirty="0">
                <a:latin typeface="Times New Roman"/>
                <a:cs typeface="Times New Roman"/>
              </a:rPr>
              <a:t>are strain </a:t>
            </a:r>
            <a:r>
              <a:rPr sz="2400" spc="-10" dirty="0">
                <a:latin typeface="Times New Roman"/>
                <a:cs typeface="Times New Roman"/>
              </a:rPr>
              <a:t>hardened at </a:t>
            </a:r>
            <a:r>
              <a:rPr sz="2400" dirty="0">
                <a:latin typeface="Times New Roman"/>
                <a:cs typeface="Times New Roman"/>
              </a:rPr>
              <a:t>low </a:t>
            </a:r>
            <a:r>
              <a:rPr sz="2400" spc="-5" dirty="0">
                <a:latin typeface="Times New Roman"/>
                <a:cs typeface="Times New Roman"/>
              </a:rPr>
              <a:t>temperatures,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thus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also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called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cold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working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369570" marR="17780" indent="-344805" algn="just">
              <a:lnSpc>
                <a:spcPct val="105000"/>
              </a:lnSpc>
              <a:spcBef>
                <a:spcPts val="145"/>
              </a:spcBef>
              <a:buFont typeface="Wingdings"/>
              <a:buChar char=""/>
              <a:tabLst>
                <a:tab pos="370205" algn="l"/>
              </a:tabLst>
            </a:pPr>
            <a:r>
              <a:rPr sz="2400" spc="-5" dirty="0">
                <a:latin typeface="Times New Roman"/>
                <a:cs typeface="Times New Roman"/>
              </a:rPr>
              <a:t>During </a:t>
            </a:r>
            <a:r>
              <a:rPr sz="2400" dirty="0">
                <a:latin typeface="Times New Roman"/>
                <a:cs typeface="Times New Roman"/>
              </a:rPr>
              <a:t>plastic </a:t>
            </a:r>
            <a:r>
              <a:rPr sz="2400" spc="-5" dirty="0">
                <a:latin typeface="Times New Roman"/>
                <a:cs typeface="Times New Roman"/>
              </a:rPr>
              <a:t>deformation, </a:t>
            </a:r>
            <a:r>
              <a:rPr sz="2400" b="1" spc="-5" dirty="0">
                <a:latin typeface="Times New Roman"/>
                <a:cs typeface="Times New Roman"/>
              </a:rPr>
              <a:t>dislocation </a:t>
            </a:r>
            <a:r>
              <a:rPr sz="2400" b="1" dirty="0">
                <a:latin typeface="Times New Roman"/>
                <a:cs typeface="Times New Roman"/>
              </a:rPr>
              <a:t>density </a:t>
            </a:r>
            <a:r>
              <a:rPr sz="2400" b="1" spc="-5" dirty="0">
                <a:latin typeface="Times New Roman"/>
                <a:cs typeface="Times New Roman"/>
              </a:rPr>
              <a:t>increases</a:t>
            </a:r>
            <a:r>
              <a:rPr sz="2400" spc="-5" dirty="0">
                <a:latin typeface="Times New Roman"/>
                <a:cs typeface="Times New Roman"/>
              </a:rPr>
              <a:t>.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dirty="0">
                <a:latin typeface="Times New Roman"/>
                <a:cs typeface="Times New Roman"/>
              </a:rPr>
              <a:t> thus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their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interaction</a:t>
            </a:r>
            <a:r>
              <a:rPr sz="2400" dirty="0">
                <a:latin typeface="Times New Roman"/>
                <a:cs typeface="Times New Roman"/>
              </a:rPr>
              <a:t> with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each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resulting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in 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increase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yield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stress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369570" indent="-344805" algn="just">
              <a:lnSpc>
                <a:spcPct val="100000"/>
              </a:lnSpc>
              <a:spcBef>
                <a:spcPts val="290"/>
              </a:spcBef>
              <a:buFont typeface="Wingdings"/>
              <a:buChar char=""/>
              <a:tabLst>
                <a:tab pos="370205" algn="l"/>
              </a:tabLst>
            </a:pPr>
            <a:r>
              <a:rPr sz="2400" spc="-5" dirty="0">
                <a:latin typeface="Times New Roman"/>
                <a:cs typeface="Times New Roman"/>
              </a:rPr>
              <a:t>Dislocation</a:t>
            </a:r>
            <a:r>
              <a:rPr sz="2400" spc="4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density</a:t>
            </a:r>
            <a:r>
              <a:rPr sz="2400" spc="3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(ρ)</a:t>
            </a:r>
            <a:r>
              <a:rPr sz="2400" spc="4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spc="4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shear</a:t>
            </a:r>
            <a:r>
              <a:rPr sz="2400" spc="4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stress</a:t>
            </a:r>
            <a:r>
              <a:rPr sz="2400" spc="4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(τ)</a:t>
            </a:r>
            <a:r>
              <a:rPr sz="2400" spc="40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are</a:t>
            </a:r>
            <a:r>
              <a:rPr sz="2400" spc="4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related</a:t>
            </a:r>
            <a:r>
              <a:rPr sz="2400" b="1" spc="409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s</a:t>
            </a:r>
            <a:r>
              <a:rPr lang="en-US"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follows:</a:t>
            </a:r>
            <a:endParaRPr sz="2400" dirty="0">
              <a:latin typeface="Times New Roman"/>
              <a:cs typeface="Times New Roman"/>
            </a:endParaRPr>
          </a:p>
          <a:p>
            <a:pPr marR="123825" algn="ctr">
              <a:lnSpc>
                <a:spcPct val="100000"/>
              </a:lnSpc>
              <a:spcBef>
                <a:spcPts val="220"/>
              </a:spcBef>
              <a:tabLst>
                <a:tab pos="385445" algn="l"/>
                <a:tab pos="1257300" algn="l"/>
                <a:tab pos="2247265" algn="l"/>
              </a:tabLst>
            </a:pPr>
            <a:r>
              <a:rPr sz="3800" spc="-80" dirty="0">
                <a:latin typeface="Symbol"/>
                <a:cs typeface="Symbol"/>
              </a:rPr>
              <a:t></a:t>
            </a:r>
            <a:r>
              <a:rPr sz="3800" spc="-80" dirty="0">
                <a:latin typeface="Times New Roman"/>
                <a:cs typeface="Times New Roman"/>
              </a:rPr>
              <a:t>	</a:t>
            </a:r>
            <a:r>
              <a:rPr sz="3600" spc="10" dirty="0">
                <a:latin typeface="Symbol"/>
                <a:cs typeface="Symbol"/>
              </a:rPr>
              <a:t></a:t>
            </a:r>
            <a:r>
              <a:rPr sz="3600" spc="-355" dirty="0">
                <a:latin typeface="Times New Roman"/>
                <a:cs typeface="Times New Roman"/>
              </a:rPr>
              <a:t> </a:t>
            </a:r>
            <a:r>
              <a:rPr sz="3800" spc="-80" dirty="0">
                <a:latin typeface="Symbol"/>
                <a:cs typeface="Symbol"/>
              </a:rPr>
              <a:t></a:t>
            </a:r>
            <a:r>
              <a:rPr sz="3800" spc="-459" dirty="0">
                <a:latin typeface="Times New Roman"/>
                <a:cs typeface="Times New Roman"/>
              </a:rPr>
              <a:t> </a:t>
            </a:r>
            <a:r>
              <a:rPr sz="3150" spc="7" baseline="-23809" dirty="0">
                <a:latin typeface="Times New Roman"/>
                <a:cs typeface="Times New Roman"/>
              </a:rPr>
              <a:t>0	</a:t>
            </a:r>
            <a:r>
              <a:rPr sz="3600" spc="10" dirty="0">
                <a:latin typeface="Symbol"/>
                <a:cs typeface="Symbol"/>
              </a:rPr>
              <a:t></a:t>
            </a:r>
            <a:r>
              <a:rPr sz="3600" spc="160" dirty="0">
                <a:latin typeface="Times New Roman"/>
                <a:cs typeface="Times New Roman"/>
              </a:rPr>
              <a:t> </a:t>
            </a:r>
            <a:r>
              <a:rPr sz="3600" i="1" spc="10" dirty="0">
                <a:latin typeface="Times New Roman"/>
                <a:cs typeface="Times New Roman"/>
              </a:rPr>
              <a:t>A	</a:t>
            </a:r>
            <a:r>
              <a:rPr sz="3800" spc="-100" dirty="0">
                <a:latin typeface="Symbol"/>
                <a:cs typeface="Symbol"/>
              </a:rPr>
              <a:t></a:t>
            </a:r>
            <a:endParaRPr sz="3800" dirty="0">
              <a:latin typeface="Symbol"/>
              <a:cs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162470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8955" y="315544"/>
            <a:ext cx="451764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Strain</a:t>
            </a:r>
            <a:r>
              <a:rPr spc="-10" dirty="0"/>
              <a:t> </a:t>
            </a:r>
            <a:r>
              <a:rPr spc="-5" dirty="0"/>
              <a:t>hardening</a:t>
            </a:r>
            <a:r>
              <a:rPr spc="-20" dirty="0"/>
              <a:t> </a:t>
            </a:r>
            <a:r>
              <a:rPr sz="2400" spc="-5" dirty="0"/>
              <a:t>(contd…)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402742" y="1142187"/>
            <a:ext cx="8342630" cy="51172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7505" algn="l"/>
                <a:tab pos="1369060" algn="l"/>
                <a:tab pos="2201545" algn="l"/>
                <a:tab pos="3649979" algn="l"/>
                <a:tab pos="4040504" algn="l"/>
                <a:tab pos="5189855" algn="l"/>
                <a:tab pos="5579745" algn="l"/>
                <a:tab pos="7113270" algn="l"/>
              </a:tabLst>
            </a:pP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10" dirty="0">
                <a:latin typeface="Times New Roman"/>
                <a:cs typeface="Times New Roman"/>
              </a:rPr>
              <a:t>ur</a:t>
            </a:r>
            <a:r>
              <a:rPr sz="2400" dirty="0">
                <a:latin typeface="Times New Roman"/>
                <a:cs typeface="Times New Roman"/>
              </a:rPr>
              <a:t>ing	st</a:t>
            </a:r>
            <a:r>
              <a:rPr sz="2400" spc="15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in	h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ni</a:t>
            </a:r>
            <a:r>
              <a:rPr sz="2400" spc="20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g,	in	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ddit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on	to	</a:t>
            </a:r>
            <a:r>
              <a:rPr sz="2400" b="1" dirty="0">
                <a:latin typeface="Times New Roman"/>
                <a:cs typeface="Times New Roman"/>
              </a:rPr>
              <a:t>m</a:t>
            </a:r>
            <a:r>
              <a:rPr sz="2400" b="1" spc="-10" dirty="0">
                <a:latin typeface="Times New Roman"/>
                <a:cs typeface="Times New Roman"/>
              </a:rPr>
              <a:t>ec</a:t>
            </a:r>
            <a:r>
              <a:rPr sz="2400" b="1" dirty="0">
                <a:latin typeface="Times New Roman"/>
                <a:cs typeface="Times New Roman"/>
              </a:rPr>
              <a:t>h</a:t>
            </a:r>
            <a:r>
              <a:rPr sz="2400" b="1" spc="-15" dirty="0">
                <a:latin typeface="Times New Roman"/>
                <a:cs typeface="Times New Roman"/>
              </a:rPr>
              <a:t>a</a:t>
            </a:r>
            <a:r>
              <a:rPr sz="2400" b="1" spc="-25" dirty="0">
                <a:latin typeface="Times New Roman"/>
                <a:cs typeface="Times New Roman"/>
              </a:rPr>
              <a:t>n</a:t>
            </a:r>
            <a:r>
              <a:rPr sz="2400" b="1" dirty="0">
                <a:latin typeface="Times New Roman"/>
                <a:cs typeface="Times New Roman"/>
              </a:rPr>
              <a:t>ic</a:t>
            </a:r>
            <a:r>
              <a:rPr sz="2400" b="1" spc="-20" dirty="0">
                <a:latin typeface="Times New Roman"/>
                <a:cs typeface="Times New Roman"/>
              </a:rPr>
              <a:t>a</a:t>
            </a:r>
            <a:r>
              <a:rPr sz="2400" b="1" dirty="0">
                <a:latin typeface="Times New Roman"/>
                <a:cs typeface="Times New Roman"/>
              </a:rPr>
              <a:t>l	p</a:t>
            </a:r>
            <a:r>
              <a:rPr sz="2400" b="1" spc="-10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op</a:t>
            </a:r>
            <a:r>
              <a:rPr sz="2400" b="1" spc="-15" dirty="0">
                <a:latin typeface="Times New Roman"/>
                <a:cs typeface="Times New Roman"/>
              </a:rPr>
              <a:t>e</a:t>
            </a:r>
            <a:r>
              <a:rPr sz="2400" b="1" spc="-10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5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s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physical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properties </a:t>
            </a:r>
            <a:r>
              <a:rPr sz="2400" spc="-5" dirty="0">
                <a:latin typeface="Times New Roman"/>
                <a:cs typeface="Times New Roman"/>
              </a:rPr>
              <a:t>also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changes:</a:t>
            </a:r>
            <a:endParaRPr sz="2400" dirty="0">
              <a:latin typeface="Times New Roman"/>
              <a:cs typeface="Times New Roman"/>
            </a:endParaRPr>
          </a:p>
          <a:p>
            <a:pPr marL="173990" marR="3968115" lvl="1" indent="-173990" algn="r">
              <a:lnSpc>
                <a:spcPct val="100000"/>
              </a:lnSpc>
              <a:spcBef>
                <a:spcPts val="290"/>
              </a:spcBef>
              <a:buChar char="-"/>
              <a:tabLst>
                <a:tab pos="173990" algn="l"/>
              </a:tabLst>
            </a:pPr>
            <a:r>
              <a:rPr sz="2400" dirty="0">
                <a:latin typeface="Times New Roman"/>
                <a:cs typeface="Times New Roman"/>
              </a:rPr>
              <a:t>a small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decrease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density</a:t>
            </a:r>
            <a:endParaRPr sz="2400" b="1" dirty="0">
              <a:latin typeface="Times New Roman"/>
              <a:cs typeface="Times New Roman"/>
            </a:endParaRPr>
          </a:p>
          <a:p>
            <a:pPr marL="1101090" lvl="1" indent="-174625">
              <a:lnSpc>
                <a:spcPct val="100000"/>
              </a:lnSpc>
              <a:spcBef>
                <a:spcPts val="290"/>
              </a:spcBef>
              <a:buChar char="-"/>
              <a:tabLst>
                <a:tab pos="1101725" algn="l"/>
              </a:tabLst>
            </a:pPr>
            <a:r>
              <a:rPr sz="2400" spc="-10" dirty="0">
                <a:latin typeface="Times New Roman"/>
                <a:cs typeface="Times New Roman"/>
              </a:rPr>
              <a:t>an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appreciable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decrease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b="1" spc="-5" dirty="0">
                <a:latin typeface="Times New Roman"/>
                <a:cs typeface="Times New Roman"/>
              </a:rPr>
              <a:t>electrical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conductivity</a:t>
            </a:r>
            <a:endParaRPr sz="2400" b="1" dirty="0">
              <a:latin typeface="Times New Roman"/>
              <a:cs typeface="Times New Roman"/>
            </a:endParaRPr>
          </a:p>
          <a:p>
            <a:pPr marL="1101090" lvl="1" indent="-174625">
              <a:lnSpc>
                <a:spcPct val="100000"/>
              </a:lnSpc>
              <a:spcBef>
                <a:spcPts val="290"/>
              </a:spcBef>
              <a:buChar char="-"/>
              <a:tabLst>
                <a:tab pos="1101725" algn="l"/>
              </a:tabLst>
            </a:pPr>
            <a:r>
              <a:rPr sz="2400" dirty="0">
                <a:latin typeface="Times New Roman"/>
                <a:cs typeface="Times New Roman"/>
              </a:rPr>
              <a:t>small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increase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thermal</a:t>
            </a:r>
            <a:r>
              <a:rPr sz="2400" b="1" spc="-10" dirty="0">
                <a:latin typeface="Times New Roman"/>
                <a:cs typeface="Times New Roman"/>
              </a:rPr>
              <a:t> coefficient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expansion</a:t>
            </a:r>
          </a:p>
          <a:p>
            <a:pPr marL="1256030" lvl="1" indent="-329565">
              <a:lnSpc>
                <a:spcPct val="100000"/>
              </a:lnSpc>
              <a:spcBef>
                <a:spcPts val="290"/>
              </a:spcBef>
              <a:buChar char="-"/>
              <a:tabLst>
                <a:tab pos="1256030" algn="l"/>
                <a:tab pos="1256665" algn="l"/>
                <a:tab pos="2631440" algn="l"/>
                <a:tab pos="3960495" algn="l"/>
                <a:tab pos="5335905" algn="l"/>
                <a:tab pos="6711315" algn="l"/>
                <a:tab pos="7180580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crea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	</a:t>
            </a:r>
            <a:r>
              <a:rPr sz="2400" b="1" spc="-10" dirty="0">
                <a:latin typeface="Times New Roman"/>
                <a:cs typeface="Times New Roman"/>
              </a:rPr>
              <a:t>c</a:t>
            </a:r>
            <a:r>
              <a:rPr sz="2400" b="1" spc="15" dirty="0">
                <a:latin typeface="Times New Roman"/>
                <a:cs typeface="Times New Roman"/>
              </a:rPr>
              <a:t>h</a:t>
            </a:r>
            <a:r>
              <a:rPr sz="2400" b="1" spc="-1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mic</a:t>
            </a:r>
            <a:r>
              <a:rPr sz="2400" b="1" spc="-15" dirty="0">
                <a:latin typeface="Times New Roman"/>
                <a:cs typeface="Times New Roman"/>
              </a:rPr>
              <a:t>a</a:t>
            </a:r>
            <a:r>
              <a:rPr sz="2400" b="1" dirty="0">
                <a:latin typeface="Times New Roman"/>
                <a:cs typeface="Times New Roman"/>
              </a:rPr>
              <a:t>l	</a:t>
            </a:r>
            <a:r>
              <a:rPr sz="2400" b="1" spc="-10" dirty="0">
                <a:latin typeface="Times New Roman"/>
                <a:cs typeface="Times New Roman"/>
              </a:rPr>
              <a:t>reac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5" dirty="0">
                <a:latin typeface="Times New Roman"/>
                <a:cs typeface="Times New Roman"/>
              </a:rPr>
              <a:t>i</a:t>
            </a:r>
            <a:r>
              <a:rPr sz="2400" b="1" dirty="0">
                <a:latin typeface="Times New Roman"/>
                <a:cs typeface="Times New Roman"/>
              </a:rPr>
              <a:t>vi</a:t>
            </a:r>
            <a:r>
              <a:rPr sz="2400" b="1" spc="25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10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rea</a:t>
            </a:r>
            <a:r>
              <a:rPr sz="2400" dirty="0">
                <a:latin typeface="Times New Roman"/>
                <a:cs typeface="Times New Roman"/>
              </a:rPr>
              <a:t>se	in	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rr</a:t>
            </a:r>
            <a:r>
              <a:rPr sz="2400" dirty="0">
                <a:latin typeface="Times New Roman"/>
                <a:cs typeface="Times New Roman"/>
              </a:rPr>
              <a:t>osion</a:t>
            </a:r>
          </a:p>
          <a:p>
            <a:pPr marL="927100">
              <a:lnSpc>
                <a:spcPct val="100000"/>
              </a:lnSpc>
              <a:spcBef>
                <a:spcPts val="145"/>
              </a:spcBef>
            </a:pPr>
            <a:r>
              <a:rPr sz="2400" spc="-5" dirty="0">
                <a:latin typeface="Times New Roman"/>
                <a:cs typeface="Times New Roman"/>
              </a:rPr>
              <a:t>resistance).</a:t>
            </a:r>
            <a:endParaRPr sz="2400" dirty="0">
              <a:latin typeface="Times New Roman"/>
              <a:cs typeface="Times New Roman"/>
            </a:endParaRPr>
          </a:p>
          <a:p>
            <a:pPr marL="356870" marR="6350" indent="-344805" algn="just">
              <a:lnSpc>
                <a:spcPct val="105000"/>
              </a:lnSpc>
              <a:spcBef>
                <a:spcPts val="145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Deleterious </a:t>
            </a:r>
            <a:r>
              <a:rPr sz="2400" b="1" spc="-10" dirty="0">
                <a:latin typeface="Times New Roman"/>
                <a:cs typeface="Times New Roman"/>
              </a:rPr>
              <a:t>effects </a:t>
            </a:r>
            <a:r>
              <a:rPr sz="2400" spc="-5" dirty="0">
                <a:latin typeface="Times New Roman"/>
                <a:cs typeface="Times New Roman"/>
              </a:rPr>
              <a:t>of </a:t>
            </a:r>
            <a:r>
              <a:rPr sz="2400" dirty="0">
                <a:latin typeface="Times New Roman"/>
                <a:cs typeface="Times New Roman"/>
              </a:rPr>
              <a:t>cold </a:t>
            </a:r>
            <a:r>
              <a:rPr sz="2400" spc="-5" dirty="0">
                <a:latin typeface="Times New Roman"/>
                <a:cs typeface="Times New Roman"/>
              </a:rPr>
              <a:t>work </a:t>
            </a:r>
            <a:r>
              <a:rPr sz="2400" spc="-10" dirty="0">
                <a:latin typeface="Times New Roman"/>
                <a:cs typeface="Times New Roman"/>
              </a:rPr>
              <a:t>can </a:t>
            </a:r>
            <a:r>
              <a:rPr sz="2400" spc="10" dirty="0">
                <a:latin typeface="Times New Roman"/>
                <a:cs typeface="Times New Roman"/>
              </a:rPr>
              <a:t>be </a:t>
            </a:r>
            <a:r>
              <a:rPr sz="2400" spc="-5" dirty="0">
                <a:latin typeface="Times New Roman"/>
                <a:cs typeface="Times New Roman"/>
              </a:rPr>
              <a:t>removed </a:t>
            </a:r>
            <a:r>
              <a:rPr sz="2400" spc="10" dirty="0">
                <a:latin typeface="Times New Roman"/>
                <a:cs typeface="Times New Roman"/>
              </a:rPr>
              <a:t>by </a:t>
            </a:r>
            <a:r>
              <a:rPr sz="2400" b="1" dirty="0">
                <a:latin typeface="Times New Roman"/>
                <a:cs typeface="Times New Roman"/>
              </a:rPr>
              <a:t>heating the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material</a:t>
            </a:r>
            <a:r>
              <a:rPr sz="2400" dirty="0">
                <a:latin typeface="Times New Roman"/>
                <a:cs typeface="Times New Roman"/>
              </a:rPr>
              <a:t> to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suitable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temperatures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Annealing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It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restores</a:t>
            </a:r>
            <a:r>
              <a:rPr sz="2400" dirty="0">
                <a:latin typeface="Times New Roman"/>
                <a:cs typeface="Times New Roman"/>
              </a:rPr>
              <a:t> the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original</a:t>
            </a:r>
            <a:r>
              <a:rPr sz="2400" dirty="0">
                <a:latin typeface="Times New Roman"/>
                <a:cs typeface="Times New Roman"/>
              </a:rPr>
              <a:t> properties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material.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It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consists</a:t>
            </a:r>
            <a:r>
              <a:rPr sz="2400" dirty="0">
                <a:latin typeface="Times New Roman"/>
                <a:cs typeface="Times New Roman"/>
              </a:rPr>
              <a:t> 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three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stages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recovery,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recrystallization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 </a:t>
            </a:r>
            <a:r>
              <a:rPr sz="2400" spc="-10" dirty="0">
                <a:latin typeface="Times New Roman"/>
                <a:cs typeface="Times New Roman"/>
              </a:rPr>
              <a:t>grain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growth.</a:t>
            </a:r>
            <a:endParaRPr sz="2400" dirty="0">
              <a:latin typeface="Times New Roman"/>
              <a:cs typeface="Times New Roman"/>
            </a:endParaRPr>
          </a:p>
          <a:p>
            <a:pPr marL="356870" marR="5715" indent="-344805" algn="just">
              <a:lnSpc>
                <a:spcPct val="105100"/>
              </a:lnSpc>
              <a:spcBef>
                <a:spcPts val="14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20" dirty="0">
                <a:latin typeface="Times New Roman"/>
                <a:cs typeface="Times New Roman"/>
              </a:rPr>
              <a:t>In </a:t>
            </a:r>
            <a:r>
              <a:rPr sz="2400" b="1" spc="-20" dirty="0">
                <a:latin typeface="Times New Roman"/>
                <a:cs typeface="Times New Roman"/>
              </a:rPr>
              <a:t>industry,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alternate cycles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strain hardening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annealing </a:t>
            </a:r>
            <a:r>
              <a:rPr sz="2400" dirty="0">
                <a:latin typeface="Times New Roman"/>
                <a:cs typeface="Times New Roman"/>
              </a:rPr>
              <a:t>are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used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deform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most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metals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very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great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extent.</a:t>
            </a:r>
          </a:p>
        </p:txBody>
      </p:sp>
    </p:spTree>
    <p:extLst>
      <p:ext uri="{BB962C8B-B14F-4D97-AF65-F5344CB8AC3E}">
        <p14:creationId xmlns:p14="http://schemas.microsoft.com/office/powerpoint/2010/main" val="1487340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1134" y="4628422"/>
            <a:ext cx="4013200" cy="143510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369303" y="3136079"/>
            <a:ext cx="1042035" cy="735965"/>
            <a:chOff x="2369303" y="3136079"/>
            <a:chExt cx="1042035" cy="735965"/>
          </a:xfrm>
        </p:grpSpPr>
        <p:sp>
          <p:nvSpPr>
            <p:cNvPr id="9" name="object 9"/>
            <p:cNvSpPr/>
            <p:nvPr/>
          </p:nvSpPr>
          <p:spPr>
            <a:xfrm>
              <a:off x="2369303" y="3376987"/>
              <a:ext cx="254000" cy="241300"/>
            </a:xfrm>
            <a:custGeom>
              <a:avLst/>
              <a:gdLst/>
              <a:ahLst/>
              <a:cxnLst/>
              <a:rect l="l" t="t" r="r" b="b"/>
              <a:pathLst>
                <a:path w="254000" h="241300">
                  <a:moveTo>
                    <a:pt x="0" y="240730"/>
                  </a:moveTo>
                  <a:lnTo>
                    <a:pt x="253948" y="240730"/>
                  </a:lnTo>
                  <a:lnTo>
                    <a:pt x="253948" y="0"/>
                  </a:lnTo>
                  <a:lnTo>
                    <a:pt x="0" y="0"/>
                  </a:lnTo>
                  <a:lnTo>
                    <a:pt x="0" y="240730"/>
                  </a:lnTo>
                  <a:close/>
                </a:path>
              </a:pathLst>
            </a:custGeom>
            <a:solidFill>
              <a:srgbClr val="AA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23251" y="3161479"/>
              <a:ext cx="762635" cy="685165"/>
            </a:xfrm>
            <a:custGeom>
              <a:avLst/>
              <a:gdLst/>
              <a:ahLst/>
              <a:cxnLst/>
              <a:rect l="l" t="t" r="r" b="b"/>
              <a:pathLst>
                <a:path w="762635" h="685164">
                  <a:moveTo>
                    <a:pt x="762250" y="0"/>
                  </a:moveTo>
                  <a:lnTo>
                    <a:pt x="0" y="0"/>
                  </a:lnTo>
                  <a:lnTo>
                    <a:pt x="0" y="684736"/>
                  </a:lnTo>
                  <a:lnTo>
                    <a:pt x="762250" y="684736"/>
                  </a:lnTo>
                  <a:lnTo>
                    <a:pt x="762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23251" y="3161479"/>
              <a:ext cx="762635" cy="685165"/>
            </a:xfrm>
            <a:custGeom>
              <a:avLst/>
              <a:gdLst/>
              <a:ahLst/>
              <a:cxnLst/>
              <a:rect l="l" t="t" r="r" b="b"/>
              <a:pathLst>
                <a:path w="762635" h="685164">
                  <a:moveTo>
                    <a:pt x="0" y="684736"/>
                  </a:moveTo>
                  <a:lnTo>
                    <a:pt x="762250" y="684736"/>
                  </a:lnTo>
                  <a:lnTo>
                    <a:pt x="762250" y="0"/>
                  </a:lnTo>
                  <a:lnTo>
                    <a:pt x="0" y="0"/>
                  </a:lnTo>
                  <a:lnTo>
                    <a:pt x="0" y="684736"/>
                  </a:lnTo>
                  <a:close/>
                </a:path>
              </a:pathLst>
            </a:custGeom>
            <a:ln w="507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72821" y="3377075"/>
            <a:ext cx="36068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spc="75" dirty="0">
                <a:solidFill>
                  <a:srgbClr val="AA0000"/>
                </a:solidFill>
                <a:latin typeface="Arial MT"/>
                <a:cs typeface="Arial MT"/>
              </a:rPr>
              <a:t>A</a:t>
            </a:r>
            <a:r>
              <a:rPr sz="1500" spc="-195" dirty="0">
                <a:solidFill>
                  <a:srgbClr val="AA0000"/>
                </a:solidFill>
                <a:latin typeface="Arial MT"/>
                <a:cs typeface="Arial MT"/>
              </a:rPr>
              <a:t> </a:t>
            </a:r>
            <a:r>
              <a:rPr sz="2250" spc="150" baseline="-14814" dirty="0">
                <a:solidFill>
                  <a:srgbClr val="AA0000"/>
                </a:solidFill>
                <a:latin typeface="Arial MT"/>
                <a:cs typeface="Arial MT"/>
              </a:rPr>
              <a:t>d</a:t>
            </a:r>
            <a:endParaRPr sz="2250" baseline="-14814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00229" y="3072685"/>
            <a:ext cx="1067435" cy="850265"/>
            <a:chOff x="1200229" y="3072685"/>
            <a:chExt cx="1067435" cy="850265"/>
          </a:xfrm>
        </p:grpSpPr>
        <p:sp>
          <p:nvSpPr>
            <p:cNvPr id="14" name="object 14"/>
            <p:cNvSpPr/>
            <p:nvPr/>
          </p:nvSpPr>
          <p:spPr>
            <a:xfrm>
              <a:off x="1429149" y="3098043"/>
              <a:ext cx="762635" cy="799465"/>
            </a:xfrm>
            <a:custGeom>
              <a:avLst/>
              <a:gdLst/>
              <a:ahLst/>
              <a:cxnLst/>
              <a:rect l="l" t="t" r="r" b="b"/>
              <a:pathLst>
                <a:path w="762635" h="799464">
                  <a:moveTo>
                    <a:pt x="762250" y="0"/>
                  </a:moveTo>
                  <a:lnTo>
                    <a:pt x="0" y="0"/>
                  </a:lnTo>
                  <a:lnTo>
                    <a:pt x="0" y="798985"/>
                  </a:lnTo>
                  <a:lnTo>
                    <a:pt x="762250" y="798985"/>
                  </a:lnTo>
                  <a:lnTo>
                    <a:pt x="762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29149" y="3098043"/>
              <a:ext cx="762635" cy="799465"/>
            </a:xfrm>
            <a:custGeom>
              <a:avLst/>
              <a:gdLst/>
              <a:ahLst/>
              <a:cxnLst/>
              <a:rect l="l" t="t" r="r" b="b"/>
              <a:pathLst>
                <a:path w="762635" h="799464">
                  <a:moveTo>
                    <a:pt x="0" y="798985"/>
                  </a:moveTo>
                  <a:lnTo>
                    <a:pt x="762250" y="798985"/>
                  </a:lnTo>
                  <a:lnTo>
                    <a:pt x="762250" y="0"/>
                  </a:lnTo>
                  <a:lnTo>
                    <a:pt x="0" y="0"/>
                  </a:lnTo>
                  <a:lnTo>
                    <a:pt x="0" y="798985"/>
                  </a:lnTo>
                  <a:close/>
                </a:path>
              </a:pathLst>
            </a:custGeom>
            <a:ln w="507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38879" y="3446689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5">
                  <a:moveTo>
                    <a:pt x="0" y="0"/>
                  </a:moveTo>
                  <a:lnTo>
                    <a:pt x="165218" y="0"/>
                  </a:lnTo>
                </a:path>
              </a:pathLst>
            </a:custGeom>
            <a:ln w="126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38879" y="3567271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5">
                  <a:moveTo>
                    <a:pt x="0" y="0"/>
                  </a:moveTo>
                  <a:lnTo>
                    <a:pt x="165218" y="0"/>
                  </a:lnTo>
                </a:path>
              </a:pathLst>
            </a:custGeom>
            <a:ln w="253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81341" y="3275349"/>
              <a:ext cx="470534" cy="457200"/>
            </a:xfrm>
            <a:custGeom>
              <a:avLst/>
              <a:gdLst/>
              <a:ahLst/>
              <a:cxnLst/>
              <a:rect l="l" t="t" r="r" b="b"/>
              <a:pathLst>
                <a:path w="470535" h="457200">
                  <a:moveTo>
                    <a:pt x="228933" y="0"/>
                  </a:moveTo>
                  <a:lnTo>
                    <a:pt x="182589" y="4615"/>
                  </a:lnTo>
                  <a:lnTo>
                    <a:pt x="139520" y="17863"/>
                  </a:lnTo>
                  <a:lnTo>
                    <a:pt x="100620" y="38848"/>
                  </a:lnTo>
                  <a:lnTo>
                    <a:pt x="66784" y="66676"/>
                  </a:lnTo>
                  <a:lnTo>
                    <a:pt x="38909" y="100450"/>
                  </a:lnTo>
                  <a:lnTo>
                    <a:pt x="17890" y="139276"/>
                  </a:lnTo>
                  <a:lnTo>
                    <a:pt x="4621" y="182257"/>
                  </a:lnTo>
                  <a:lnTo>
                    <a:pt x="0" y="228498"/>
                  </a:lnTo>
                  <a:lnTo>
                    <a:pt x="4621" y="274723"/>
                  </a:lnTo>
                  <a:lnTo>
                    <a:pt x="17890" y="317661"/>
                  </a:lnTo>
                  <a:lnTo>
                    <a:pt x="38909" y="356425"/>
                  </a:lnTo>
                  <a:lnTo>
                    <a:pt x="66784" y="390130"/>
                  </a:lnTo>
                  <a:lnTo>
                    <a:pt x="100620" y="417888"/>
                  </a:lnTo>
                  <a:lnTo>
                    <a:pt x="139520" y="438813"/>
                  </a:lnTo>
                  <a:lnTo>
                    <a:pt x="182589" y="452018"/>
                  </a:lnTo>
                  <a:lnTo>
                    <a:pt x="228933" y="456617"/>
                  </a:lnTo>
                  <a:lnTo>
                    <a:pt x="275716" y="452018"/>
                  </a:lnTo>
                  <a:lnTo>
                    <a:pt x="320141" y="438813"/>
                  </a:lnTo>
                  <a:lnTo>
                    <a:pt x="361012" y="417888"/>
                  </a:lnTo>
                  <a:lnTo>
                    <a:pt x="397134" y="390130"/>
                  </a:lnTo>
                  <a:lnTo>
                    <a:pt x="427310" y="356425"/>
                  </a:lnTo>
                  <a:lnTo>
                    <a:pt x="450346" y="317661"/>
                  </a:lnTo>
                  <a:lnTo>
                    <a:pt x="465044" y="274723"/>
                  </a:lnTo>
                  <a:lnTo>
                    <a:pt x="470209" y="228498"/>
                  </a:lnTo>
                  <a:lnTo>
                    <a:pt x="465044" y="182257"/>
                  </a:lnTo>
                  <a:lnTo>
                    <a:pt x="450346" y="139276"/>
                  </a:lnTo>
                  <a:lnTo>
                    <a:pt x="427311" y="100450"/>
                  </a:lnTo>
                  <a:lnTo>
                    <a:pt x="397134" y="66676"/>
                  </a:lnTo>
                  <a:lnTo>
                    <a:pt x="361012" y="38848"/>
                  </a:lnTo>
                  <a:lnTo>
                    <a:pt x="320141" y="17863"/>
                  </a:lnTo>
                  <a:lnTo>
                    <a:pt x="275716" y="4615"/>
                  </a:lnTo>
                  <a:lnTo>
                    <a:pt x="2289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81341" y="3275349"/>
              <a:ext cx="470534" cy="457200"/>
            </a:xfrm>
            <a:custGeom>
              <a:avLst/>
              <a:gdLst/>
              <a:ahLst/>
              <a:cxnLst/>
              <a:rect l="l" t="t" r="r" b="b"/>
              <a:pathLst>
                <a:path w="470535" h="457200">
                  <a:moveTo>
                    <a:pt x="0" y="228498"/>
                  </a:moveTo>
                  <a:lnTo>
                    <a:pt x="4621" y="274723"/>
                  </a:lnTo>
                  <a:lnTo>
                    <a:pt x="17890" y="317661"/>
                  </a:lnTo>
                  <a:lnTo>
                    <a:pt x="38909" y="356425"/>
                  </a:lnTo>
                  <a:lnTo>
                    <a:pt x="66784" y="390130"/>
                  </a:lnTo>
                  <a:lnTo>
                    <a:pt x="100620" y="417888"/>
                  </a:lnTo>
                  <a:lnTo>
                    <a:pt x="139520" y="438813"/>
                  </a:lnTo>
                  <a:lnTo>
                    <a:pt x="182589" y="452018"/>
                  </a:lnTo>
                  <a:lnTo>
                    <a:pt x="228933" y="456617"/>
                  </a:lnTo>
                  <a:lnTo>
                    <a:pt x="275716" y="452018"/>
                  </a:lnTo>
                  <a:lnTo>
                    <a:pt x="320141" y="438813"/>
                  </a:lnTo>
                  <a:lnTo>
                    <a:pt x="361012" y="417888"/>
                  </a:lnTo>
                  <a:lnTo>
                    <a:pt x="397134" y="390130"/>
                  </a:lnTo>
                  <a:lnTo>
                    <a:pt x="427310" y="356425"/>
                  </a:lnTo>
                  <a:lnTo>
                    <a:pt x="450346" y="317661"/>
                  </a:lnTo>
                  <a:lnTo>
                    <a:pt x="465044" y="274723"/>
                  </a:lnTo>
                  <a:lnTo>
                    <a:pt x="470209" y="228498"/>
                  </a:lnTo>
                  <a:lnTo>
                    <a:pt x="465044" y="182257"/>
                  </a:lnTo>
                  <a:lnTo>
                    <a:pt x="450346" y="139276"/>
                  </a:lnTo>
                  <a:lnTo>
                    <a:pt x="427311" y="100450"/>
                  </a:lnTo>
                  <a:lnTo>
                    <a:pt x="397134" y="66676"/>
                  </a:lnTo>
                  <a:lnTo>
                    <a:pt x="361012" y="38848"/>
                  </a:lnTo>
                  <a:lnTo>
                    <a:pt x="320141" y="17863"/>
                  </a:lnTo>
                  <a:lnTo>
                    <a:pt x="275716" y="4615"/>
                  </a:lnTo>
                  <a:lnTo>
                    <a:pt x="228933" y="0"/>
                  </a:lnTo>
                  <a:lnTo>
                    <a:pt x="182589" y="4615"/>
                  </a:lnTo>
                  <a:lnTo>
                    <a:pt x="139520" y="17863"/>
                  </a:lnTo>
                  <a:lnTo>
                    <a:pt x="100620" y="38848"/>
                  </a:lnTo>
                  <a:lnTo>
                    <a:pt x="66784" y="66676"/>
                  </a:lnTo>
                  <a:lnTo>
                    <a:pt x="38909" y="100450"/>
                  </a:lnTo>
                  <a:lnTo>
                    <a:pt x="17890" y="139276"/>
                  </a:lnTo>
                  <a:lnTo>
                    <a:pt x="4621" y="182257"/>
                  </a:lnTo>
                  <a:lnTo>
                    <a:pt x="0" y="228498"/>
                  </a:lnTo>
                </a:path>
              </a:pathLst>
            </a:custGeom>
            <a:ln w="507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00229" y="3402210"/>
              <a:ext cx="788035" cy="241300"/>
            </a:xfrm>
            <a:custGeom>
              <a:avLst/>
              <a:gdLst/>
              <a:ahLst/>
              <a:cxnLst/>
              <a:rect l="l" t="t" r="r" b="b"/>
              <a:pathLst>
                <a:path w="788035" h="241300">
                  <a:moveTo>
                    <a:pt x="787619" y="0"/>
                  </a:moveTo>
                  <a:lnTo>
                    <a:pt x="0" y="0"/>
                  </a:lnTo>
                  <a:lnTo>
                    <a:pt x="0" y="241109"/>
                  </a:lnTo>
                  <a:lnTo>
                    <a:pt x="787619" y="241109"/>
                  </a:lnTo>
                  <a:lnTo>
                    <a:pt x="787619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87836" y="3453030"/>
              <a:ext cx="254635" cy="101600"/>
            </a:xfrm>
            <a:custGeom>
              <a:avLst/>
              <a:gdLst/>
              <a:ahLst/>
              <a:cxnLst/>
              <a:rect l="l" t="t" r="r" b="b"/>
              <a:pathLst>
                <a:path w="254635" h="101600">
                  <a:moveTo>
                    <a:pt x="254290" y="0"/>
                  </a:moveTo>
                  <a:lnTo>
                    <a:pt x="0" y="0"/>
                  </a:lnTo>
                  <a:lnTo>
                    <a:pt x="0" y="101263"/>
                  </a:lnTo>
                  <a:lnTo>
                    <a:pt x="254290" y="101263"/>
                  </a:lnTo>
                  <a:lnTo>
                    <a:pt x="2542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87836" y="3453030"/>
              <a:ext cx="254635" cy="101600"/>
            </a:xfrm>
            <a:custGeom>
              <a:avLst/>
              <a:gdLst/>
              <a:ahLst/>
              <a:cxnLst/>
              <a:rect l="l" t="t" r="r" b="b"/>
              <a:pathLst>
                <a:path w="254635" h="101600">
                  <a:moveTo>
                    <a:pt x="0" y="101263"/>
                  </a:moveTo>
                  <a:lnTo>
                    <a:pt x="254290" y="101263"/>
                  </a:lnTo>
                  <a:lnTo>
                    <a:pt x="254290" y="0"/>
                  </a:lnTo>
                  <a:lnTo>
                    <a:pt x="0" y="0"/>
                  </a:lnTo>
                  <a:lnTo>
                    <a:pt x="0" y="101263"/>
                  </a:lnTo>
                  <a:close/>
                </a:path>
              </a:pathLst>
            </a:custGeom>
            <a:ln w="50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585146" y="2895096"/>
            <a:ext cx="648335" cy="1242695"/>
            <a:chOff x="2585146" y="2895096"/>
            <a:chExt cx="648335" cy="1242695"/>
          </a:xfrm>
        </p:grpSpPr>
        <p:sp>
          <p:nvSpPr>
            <p:cNvPr id="24" name="object 24"/>
            <p:cNvSpPr/>
            <p:nvPr/>
          </p:nvSpPr>
          <p:spPr>
            <a:xfrm>
              <a:off x="2801116" y="3351397"/>
              <a:ext cx="407034" cy="304800"/>
            </a:xfrm>
            <a:custGeom>
              <a:avLst/>
              <a:gdLst/>
              <a:ahLst/>
              <a:cxnLst/>
              <a:rect l="l" t="t" r="r" b="b"/>
              <a:pathLst>
                <a:path w="407035" h="304800">
                  <a:moveTo>
                    <a:pt x="203310" y="0"/>
                  </a:moveTo>
                  <a:lnTo>
                    <a:pt x="148470" y="5110"/>
                  </a:lnTo>
                  <a:lnTo>
                    <a:pt x="99681" y="19740"/>
                  </a:lnTo>
                  <a:lnTo>
                    <a:pt x="58692" y="42840"/>
                  </a:lnTo>
                  <a:lnTo>
                    <a:pt x="27250" y="73358"/>
                  </a:lnTo>
                  <a:lnTo>
                    <a:pt x="7103" y="110245"/>
                  </a:lnTo>
                  <a:lnTo>
                    <a:pt x="0" y="152450"/>
                  </a:lnTo>
                  <a:lnTo>
                    <a:pt x="7103" y="194495"/>
                  </a:lnTo>
                  <a:lnTo>
                    <a:pt x="27250" y="231277"/>
                  </a:lnTo>
                  <a:lnTo>
                    <a:pt x="58692" y="261734"/>
                  </a:lnTo>
                  <a:lnTo>
                    <a:pt x="99681" y="284803"/>
                  </a:lnTo>
                  <a:lnTo>
                    <a:pt x="148469" y="299424"/>
                  </a:lnTo>
                  <a:lnTo>
                    <a:pt x="203310" y="304533"/>
                  </a:lnTo>
                  <a:lnTo>
                    <a:pt x="258097" y="299424"/>
                  </a:lnTo>
                  <a:lnTo>
                    <a:pt x="306850" y="284803"/>
                  </a:lnTo>
                  <a:lnTo>
                    <a:pt x="347817" y="261734"/>
                  </a:lnTo>
                  <a:lnTo>
                    <a:pt x="379248" y="231277"/>
                  </a:lnTo>
                  <a:lnTo>
                    <a:pt x="399391" y="194495"/>
                  </a:lnTo>
                  <a:lnTo>
                    <a:pt x="406494" y="152450"/>
                  </a:lnTo>
                  <a:lnTo>
                    <a:pt x="399391" y="110245"/>
                  </a:lnTo>
                  <a:lnTo>
                    <a:pt x="379248" y="73358"/>
                  </a:lnTo>
                  <a:lnTo>
                    <a:pt x="347818" y="42840"/>
                  </a:lnTo>
                  <a:lnTo>
                    <a:pt x="306850" y="19740"/>
                  </a:lnTo>
                  <a:lnTo>
                    <a:pt x="258097" y="5110"/>
                  </a:lnTo>
                  <a:lnTo>
                    <a:pt x="203310" y="0"/>
                  </a:lnTo>
                  <a:close/>
                </a:path>
              </a:pathLst>
            </a:custGeom>
            <a:solidFill>
              <a:srgbClr val="AA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01116" y="3351397"/>
              <a:ext cx="407034" cy="304800"/>
            </a:xfrm>
            <a:custGeom>
              <a:avLst/>
              <a:gdLst/>
              <a:ahLst/>
              <a:cxnLst/>
              <a:rect l="l" t="t" r="r" b="b"/>
              <a:pathLst>
                <a:path w="407035" h="304800">
                  <a:moveTo>
                    <a:pt x="0" y="152450"/>
                  </a:moveTo>
                  <a:lnTo>
                    <a:pt x="7103" y="194495"/>
                  </a:lnTo>
                  <a:lnTo>
                    <a:pt x="27250" y="231277"/>
                  </a:lnTo>
                  <a:lnTo>
                    <a:pt x="58692" y="261734"/>
                  </a:lnTo>
                  <a:lnTo>
                    <a:pt x="99681" y="284803"/>
                  </a:lnTo>
                  <a:lnTo>
                    <a:pt x="148469" y="299424"/>
                  </a:lnTo>
                  <a:lnTo>
                    <a:pt x="203310" y="304533"/>
                  </a:lnTo>
                  <a:lnTo>
                    <a:pt x="258097" y="299424"/>
                  </a:lnTo>
                  <a:lnTo>
                    <a:pt x="306850" y="284803"/>
                  </a:lnTo>
                  <a:lnTo>
                    <a:pt x="347817" y="261734"/>
                  </a:lnTo>
                  <a:lnTo>
                    <a:pt x="379248" y="231277"/>
                  </a:lnTo>
                  <a:lnTo>
                    <a:pt x="399391" y="194495"/>
                  </a:lnTo>
                  <a:lnTo>
                    <a:pt x="406494" y="152450"/>
                  </a:lnTo>
                  <a:lnTo>
                    <a:pt x="399391" y="110245"/>
                  </a:lnTo>
                  <a:lnTo>
                    <a:pt x="379248" y="73358"/>
                  </a:lnTo>
                  <a:lnTo>
                    <a:pt x="347818" y="42840"/>
                  </a:lnTo>
                  <a:lnTo>
                    <a:pt x="306850" y="19740"/>
                  </a:lnTo>
                  <a:lnTo>
                    <a:pt x="258097" y="5110"/>
                  </a:lnTo>
                  <a:lnTo>
                    <a:pt x="203310" y="0"/>
                  </a:lnTo>
                  <a:lnTo>
                    <a:pt x="148470" y="5110"/>
                  </a:lnTo>
                  <a:lnTo>
                    <a:pt x="99681" y="19740"/>
                  </a:lnTo>
                  <a:lnTo>
                    <a:pt x="58692" y="42840"/>
                  </a:lnTo>
                  <a:lnTo>
                    <a:pt x="27250" y="73358"/>
                  </a:lnTo>
                  <a:lnTo>
                    <a:pt x="7103" y="110245"/>
                  </a:lnTo>
                  <a:lnTo>
                    <a:pt x="0" y="152450"/>
                  </a:lnTo>
                </a:path>
              </a:pathLst>
            </a:custGeom>
            <a:ln w="507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85146" y="3465641"/>
              <a:ext cx="266700" cy="63500"/>
            </a:xfrm>
            <a:custGeom>
              <a:avLst/>
              <a:gdLst/>
              <a:ahLst/>
              <a:cxnLst/>
              <a:rect l="l" t="t" r="r" b="b"/>
              <a:pathLst>
                <a:path w="266700" h="63500">
                  <a:moveTo>
                    <a:pt x="266658" y="0"/>
                  </a:moveTo>
                  <a:lnTo>
                    <a:pt x="0" y="0"/>
                  </a:lnTo>
                  <a:lnTo>
                    <a:pt x="0" y="63429"/>
                  </a:lnTo>
                  <a:lnTo>
                    <a:pt x="266658" y="63429"/>
                  </a:lnTo>
                  <a:lnTo>
                    <a:pt x="266658" y="0"/>
                  </a:lnTo>
                  <a:close/>
                </a:path>
              </a:pathLst>
            </a:custGeom>
            <a:solidFill>
              <a:srgbClr val="AA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5287" y="2895096"/>
              <a:ext cx="177896" cy="24087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5287" y="3896963"/>
              <a:ext cx="177896" cy="24079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712080" y="2628915"/>
            <a:ext cx="5200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110" dirty="0">
                <a:latin typeface="Arial MT"/>
                <a:cs typeface="Arial MT"/>
              </a:rPr>
              <a:t>fo</a:t>
            </a:r>
            <a:r>
              <a:rPr sz="1500" spc="125" dirty="0">
                <a:latin typeface="Arial MT"/>
                <a:cs typeface="Arial MT"/>
              </a:rPr>
              <a:t>r</a:t>
            </a:r>
            <a:r>
              <a:rPr sz="1500" spc="150" dirty="0">
                <a:latin typeface="Arial MT"/>
                <a:cs typeface="Arial MT"/>
              </a:rPr>
              <a:t>c</a:t>
            </a:r>
            <a:r>
              <a:rPr sz="1500" spc="55" dirty="0">
                <a:latin typeface="Arial MT"/>
                <a:cs typeface="Arial MT"/>
              </a:rPr>
              <a:t>e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idx="1"/>
          </p:nvPr>
        </p:nvSpPr>
        <p:spPr>
          <a:xfrm>
            <a:off x="1149916" y="1341493"/>
            <a:ext cx="7313109" cy="1649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100"/>
              </a:spcBef>
              <a:buSzPct val="75000"/>
              <a:buFont typeface="Arial MT"/>
              <a:buChar char="•"/>
              <a:tabLst>
                <a:tab pos="219710" algn="l"/>
                <a:tab pos="220345" algn="l"/>
              </a:tabLst>
            </a:pPr>
            <a:r>
              <a:rPr dirty="0"/>
              <a:t>Room</a:t>
            </a:r>
            <a:r>
              <a:rPr spc="-20" dirty="0"/>
              <a:t> </a:t>
            </a:r>
            <a:r>
              <a:rPr spc="-5" dirty="0"/>
              <a:t>temperature</a:t>
            </a:r>
            <a:r>
              <a:rPr spc="-40" dirty="0"/>
              <a:t> </a:t>
            </a:r>
            <a:r>
              <a:rPr spc="-5" dirty="0"/>
              <a:t>deformation.</a:t>
            </a:r>
          </a:p>
          <a:p>
            <a:pPr marL="12700" marR="5080">
              <a:lnSpc>
                <a:spcPct val="100000"/>
              </a:lnSpc>
              <a:buChar char="•"/>
              <a:tabLst>
                <a:tab pos="271145" algn="l"/>
                <a:tab pos="271780" algn="l"/>
              </a:tabLst>
            </a:pPr>
            <a:r>
              <a:rPr spc="-10" dirty="0"/>
              <a:t>Common </a:t>
            </a:r>
            <a:r>
              <a:rPr spc="-5" dirty="0"/>
              <a:t>forming </a:t>
            </a:r>
            <a:r>
              <a:rPr dirty="0"/>
              <a:t>techniques used to change the cross </a:t>
            </a:r>
            <a:r>
              <a:rPr spc="-5" dirty="0"/>
              <a:t>sectional </a:t>
            </a:r>
            <a:r>
              <a:rPr spc="-585" dirty="0"/>
              <a:t> </a:t>
            </a:r>
            <a:r>
              <a:rPr dirty="0"/>
              <a:t>area:</a:t>
            </a:r>
          </a:p>
          <a:p>
            <a:pPr marL="412750">
              <a:lnSpc>
                <a:spcPct val="100000"/>
              </a:lnSpc>
              <a:spcBef>
                <a:spcPts val="1320"/>
              </a:spcBef>
              <a:tabLst>
                <a:tab pos="4854575" algn="l"/>
              </a:tabLst>
            </a:pPr>
            <a:r>
              <a:rPr sz="2200" spc="-20" dirty="0">
                <a:solidFill>
                  <a:srgbClr val="EA1579"/>
                </a:solidFill>
                <a:latin typeface="Cambria"/>
                <a:cs typeface="Cambria"/>
              </a:rPr>
              <a:t>-Forging	</a:t>
            </a:r>
            <a:r>
              <a:rPr sz="3300" spc="-15" baseline="1262" dirty="0">
                <a:solidFill>
                  <a:srgbClr val="EA1579"/>
                </a:solidFill>
                <a:latin typeface="Cambria"/>
                <a:cs typeface="Cambria"/>
              </a:rPr>
              <a:t>-Rolling</a:t>
            </a:r>
            <a:endParaRPr sz="3300" baseline="1262" dirty="0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19697" y="3072238"/>
            <a:ext cx="3035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60" dirty="0">
                <a:solidFill>
                  <a:srgbClr val="EDEDED"/>
                </a:solidFill>
                <a:latin typeface="Arial MT"/>
                <a:cs typeface="Arial MT"/>
              </a:rPr>
              <a:t>di</a:t>
            </a:r>
            <a:r>
              <a:rPr sz="1500" spc="55" dirty="0">
                <a:solidFill>
                  <a:srgbClr val="EDEDED"/>
                </a:solidFill>
                <a:latin typeface="Arial MT"/>
                <a:cs typeface="Arial MT"/>
              </a:rPr>
              <a:t>e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44726" y="3389686"/>
            <a:ext cx="98488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250" spc="112" baseline="3703" dirty="0">
                <a:solidFill>
                  <a:srgbClr val="FF6666"/>
                </a:solidFill>
                <a:latin typeface="Arial MT"/>
                <a:cs typeface="Arial MT"/>
              </a:rPr>
              <a:t>A</a:t>
            </a:r>
            <a:r>
              <a:rPr sz="2250" spc="-300" baseline="3703" dirty="0">
                <a:solidFill>
                  <a:srgbClr val="FF6666"/>
                </a:solidFill>
                <a:latin typeface="Arial MT"/>
                <a:cs typeface="Arial MT"/>
              </a:rPr>
              <a:t> </a:t>
            </a:r>
            <a:r>
              <a:rPr sz="2250" spc="104" baseline="-11111" dirty="0">
                <a:solidFill>
                  <a:srgbClr val="FF6666"/>
                </a:solidFill>
                <a:latin typeface="Arial MT"/>
                <a:cs typeface="Arial MT"/>
              </a:rPr>
              <a:t>o</a:t>
            </a:r>
            <a:r>
              <a:rPr sz="2250" baseline="-11111" dirty="0">
                <a:solidFill>
                  <a:srgbClr val="FF6666"/>
                </a:solidFill>
                <a:latin typeface="Arial MT"/>
                <a:cs typeface="Arial MT"/>
              </a:rPr>
              <a:t> </a:t>
            </a:r>
            <a:r>
              <a:rPr sz="2250" spc="89" baseline="-11111" dirty="0">
                <a:solidFill>
                  <a:srgbClr val="FF6666"/>
                </a:solidFill>
                <a:latin typeface="Arial MT"/>
                <a:cs typeface="Arial MT"/>
              </a:rPr>
              <a:t> </a:t>
            </a:r>
            <a:r>
              <a:rPr sz="1500" spc="60" dirty="0">
                <a:solidFill>
                  <a:srgbClr val="EDEDED"/>
                </a:solidFill>
                <a:latin typeface="Arial MT"/>
                <a:cs typeface="Arial MT"/>
              </a:rPr>
              <a:t>bl</a:t>
            </a:r>
            <a:r>
              <a:rPr sz="1500" spc="160" dirty="0">
                <a:solidFill>
                  <a:srgbClr val="EDEDED"/>
                </a:solidFill>
                <a:latin typeface="Arial MT"/>
                <a:cs typeface="Arial MT"/>
              </a:rPr>
              <a:t>a</a:t>
            </a:r>
            <a:r>
              <a:rPr sz="1500" spc="60" dirty="0">
                <a:solidFill>
                  <a:srgbClr val="EDEDED"/>
                </a:solidFill>
                <a:latin typeface="Arial MT"/>
                <a:cs typeface="Arial MT"/>
              </a:rPr>
              <a:t>n</a:t>
            </a:r>
            <a:r>
              <a:rPr sz="1500" spc="105" dirty="0">
                <a:solidFill>
                  <a:srgbClr val="EDEDED"/>
                </a:solidFill>
                <a:latin typeface="Arial MT"/>
                <a:cs typeface="Arial MT"/>
              </a:rPr>
              <a:t>k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712080" y="4112637"/>
            <a:ext cx="5200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110" dirty="0">
                <a:latin typeface="Arial MT"/>
                <a:cs typeface="Arial MT"/>
              </a:rPr>
              <a:t>fo</a:t>
            </a:r>
            <a:r>
              <a:rPr sz="1500" spc="125" dirty="0">
                <a:latin typeface="Arial MT"/>
                <a:cs typeface="Arial MT"/>
              </a:rPr>
              <a:t>r</a:t>
            </a:r>
            <a:r>
              <a:rPr sz="1500" spc="150" dirty="0">
                <a:latin typeface="Arial MT"/>
                <a:cs typeface="Arial MT"/>
              </a:rPr>
              <a:t>c</a:t>
            </a:r>
            <a:r>
              <a:rPr sz="1500" spc="55" dirty="0">
                <a:latin typeface="Arial MT"/>
                <a:cs typeface="Arial MT"/>
              </a:rPr>
              <a:t>e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12135" y="4267742"/>
            <a:ext cx="12782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EA1579"/>
                </a:solidFill>
                <a:latin typeface="Cambria"/>
                <a:cs typeface="Cambria"/>
              </a:rPr>
              <a:t>-</a:t>
            </a:r>
            <a:r>
              <a:rPr sz="2200" spc="-10" dirty="0">
                <a:solidFill>
                  <a:srgbClr val="EA1579"/>
                </a:solidFill>
                <a:latin typeface="Cambria"/>
                <a:cs typeface="Cambria"/>
              </a:rPr>
              <a:t>E</a:t>
            </a:r>
            <a:r>
              <a:rPr sz="2200" spc="-15" dirty="0">
                <a:solidFill>
                  <a:srgbClr val="EA1579"/>
                </a:solidFill>
                <a:latin typeface="Cambria"/>
                <a:cs typeface="Cambria"/>
              </a:rPr>
              <a:t>x</a:t>
            </a:r>
            <a:r>
              <a:rPr sz="2200" spc="-10" dirty="0">
                <a:solidFill>
                  <a:srgbClr val="EA1579"/>
                </a:solidFill>
                <a:latin typeface="Cambria"/>
                <a:cs typeface="Cambria"/>
              </a:rPr>
              <a:t>tru</a:t>
            </a:r>
            <a:r>
              <a:rPr sz="2200" dirty="0">
                <a:solidFill>
                  <a:srgbClr val="EA1579"/>
                </a:solidFill>
                <a:latin typeface="Cambria"/>
                <a:cs typeface="Cambria"/>
              </a:rPr>
              <a:t>s</a:t>
            </a:r>
            <a:r>
              <a:rPr sz="2200" spc="-5" dirty="0">
                <a:solidFill>
                  <a:srgbClr val="EA1579"/>
                </a:solidFill>
                <a:latin typeface="Cambria"/>
                <a:cs typeface="Cambria"/>
              </a:rPr>
              <a:t>ion</a:t>
            </a:r>
            <a:endParaRPr sz="2200" dirty="0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62406" y="4544695"/>
            <a:ext cx="10483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EA1579"/>
                </a:solidFill>
                <a:latin typeface="Calibri"/>
                <a:cs typeface="Calibri"/>
              </a:rPr>
              <a:t>-D</a:t>
            </a:r>
            <a:r>
              <a:rPr sz="2200" spc="-50" dirty="0">
                <a:solidFill>
                  <a:srgbClr val="EA1579"/>
                </a:solidFill>
                <a:latin typeface="Calibri"/>
                <a:cs typeface="Calibri"/>
              </a:rPr>
              <a:t>r</a:t>
            </a:r>
            <a:r>
              <a:rPr sz="2200" spc="-15" dirty="0">
                <a:solidFill>
                  <a:srgbClr val="EA1579"/>
                </a:solidFill>
                <a:latin typeface="Calibri"/>
                <a:cs typeface="Calibri"/>
              </a:rPr>
              <a:t>a</a:t>
            </a:r>
            <a:r>
              <a:rPr sz="2200" spc="-5" dirty="0">
                <a:solidFill>
                  <a:srgbClr val="EA1579"/>
                </a:solidFill>
                <a:latin typeface="Calibri"/>
                <a:cs typeface="Calibri"/>
              </a:rPr>
              <a:t>wing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407604" y="5413452"/>
            <a:ext cx="64706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100"/>
              </a:spcBef>
            </a:pPr>
            <a:r>
              <a:rPr sz="1500" spc="80" dirty="0">
                <a:latin typeface="Arial MT"/>
                <a:cs typeface="Arial MT"/>
              </a:rPr>
              <a:t>t</a:t>
            </a:r>
            <a:r>
              <a:rPr sz="1500" spc="65" dirty="0">
                <a:latin typeface="Arial MT"/>
                <a:cs typeface="Arial MT"/>
              </a:rPr>
              <a:t>e</a:t>
            </a:r>
            <a:r>
              <a:rPr sz="1500" spc="60" dirty="0">
                <a:latin typeface="Arial MT"/>
                <a:cs typeface="Arial MT"/>
              </a:rPr>
              <a:t>n</a:t>
            </a:r>
            <a:r>
              <a:rPr sz="1500" spc="45" dirty="0">
                <a:latin typeface="Arial MT"/>
                <a:cs typeface="Arial MT"/>
              </a:rPr>
              <a:t>s</a:t>
            </a:r>
            <a:r>
              <a:rPr sz="1500" spc="65" dirty="0">
                <a:latin typeface="Arial MT"/>
                <a:cs typeface="Arial MT"/>
              </a:rPr>
              <a:t>i</a:t>
            </a:r>
            <a:r>
              <a:rPr sz="1500" spc="160" dirty="0">
                <a:latin typeface="Arial MT"/>
                <a:cs typeface="Arial MT"/>
              </a:rPr>
              <a:t>l</a:t>
            </a:r>
            <a:r>
              <a:rPr sz="1500" spc="40" dirty="0">
                <a:latin typeface="Arial MT"/>
                <a:cs typeface="Arial MT"/>
              </a:rPr>
              <a:t>e  </a:t>
            </a:r>
            <a:r>
              <a:rPr sz="1500" spc="105" dirty="0">
                <a:latin typeface="Arial MT"/>
                <a:cs typeface="Arial MT"/>
              </a:rPr>
              <a:t>force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92412" y="5552906"/>
            <a:ext cx="35750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500" spc="85" dirty="0">
                <a:solidFill>
                  <a:srgbClr val="006600"/>
                </a:solidFill>
                <a:latin typeface="Arial MT"/>
                <a:cs typeface="Arial MT"/>
              </a:rPr>
              <a:t>A</a:t>
            </a:r>
            <a:r>
              <a:rPr sz="1500" spc="-204" dirty="0">
                <a:solidFill>
                  <a:srgbClr val="006600"/>
                </a:solidFill>
                <a:latin typeface="Arial MT"/>
                <a:cs typeface="Arial MT"/>
              </a:rPr>
              <a:t> </a:t>
            </a:r>
            <a:r>
              <a:rPr sz="2250" spc="112" baseline="-14814" dirty="0">
                <a:solidFill>
                  <a:srgbClr val="006600"/>
                </a:solidFill>
                <a:latin typeface="Arial MT"/>
                <a:cs typeface="Arial MT"/>
              </a:rPr>
              <a:t>o</a:t>
            </a:r>
            <a:endParaRPr sz="2250" baseline="-14814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45696" y="5299497"/>
            <a:ext cx="36131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spc="85" dirty="0">
                <a:solidFill>
                  <a:srgbClr val="0000AA"/>
                </a:solidFill>
                <a:latin typeface="Arial MT"/>
                <a:cs typeface="Arial MT"/>
              </a:rPr>
              <a:t>A</a:t>
            </a:r>
            <a:r>
              <a:rPr sz="1500" spc="-204" dirty="0">
                <a:solidFill>
                  <a:srgbClr val="0000AA"/>
                </a:solidFill>
                <a:latin typeface="Arial MT"/>
                <a:cs typeface="Arial MT"/>
              </a:rPr>
              <a:t> </a:t>
            </a:r>
            <a:r>
              <a:rPr sz="2250" spc="157" baseline="-14814" dirty="0">
                <a:solidFill>
                  <a:srgbClr val="0000AA"/>
                </a:solidFill>
                <a:latin typeface="Arial MT"/>
                <a:cs typeface="Arial MT"/>
              </a:rPr>
              <a:t>d</a:t>
            </a:r>
            <a:endParaRPr sz="2250" baseline="-14814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160798" y="5198316"/>
            <a:ext cx="2221865" cy="1027430"/>
            <a:chOff x="1160798" y="5198316"/>
            <a:chExt cx="2221865" cy="1027430"/>
          </a:xfrm>
        </p:grpSpPr>
        <p:sp>
          <p:nvSpPr>
            <p:cNvPr id="40" name="object 40"/>
            <p:cNvSpPr/>
            <p:nvPr/>
          </p:nvSpPr>
          <p:spPr>
            <a:xfrm>
              <a:off x="2036348" y="5629292"/>
              <a:ext cx="1028700" cy="127000"/>
            </a:xfrm>
            <a:custGeom>
              <a:avLst/>
              <a:gdLst/>
              <a:ahLst/>
              <a:cxnLst/>
              <a:rect l="l" t="t" r="r" b="b"/>
              <a:pathLst>
                <a:path w="1028700" h="127000">
                  <a:moveTo>
                    <a:pt x="1028398" y="0"/>
                  </a:moveTo>
                  <a:lnTo>
                    <a:pt x="0" y="0"/>
                  </a:lnTo>
                  <a:lnTo>
                    <a:pt x="0" y="126855"/>
                  </a:lnTo>
                  <a:lnTo>
                    <a:pt x="1028398" y="126855"/>
                  </a:lnTo>
                  <a:lnTo>
                    <a:pt x="102839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36348" y="5629292"/>
              <a:ext cx="1028700" cy="127000"/>
            </a:xfrm>
            <a:custGeom>
              <a:avLst/>
              <a:gdLst/>
              <a:ahLst/>
              <a:cxnLst/>
              <a:rect l="l" t="t" r="r" b="b"/>
              <a:pathLst>
                <a:path w="1028700" h="127000">
                  <a:moveTo>
                    <a:pt x="0" y="126855"/>
                  </a:moveTo>
                  <a:lnTo>
                    <a:pt x="1028398" y="126855"/>
                  </a:lnTo>
                  <a:lnTo>
                    <a:pt x="1028398" y="0"/>
                  </a:lnTo>
                  <a:lnTo>
                    <a:pt x="0" y="0"/>
                  </a:lnTo>
                  <a:lnTo>
                    <a:pt x="0" y="126855"/>
                  </a:lnTo>
                  <a:close/>
                </a:path>
              </a:pathLst>
            </a:custGeom>
            <a:ln w="50405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86002" y="5578398"/>
              <a:ext cx="1054100" cy="229235"/>
            </a:xfrm>
            <a:custGeom>
              <a:avLst/>
              <a:gdLst/>
              <a:ahLst/>
              <a:cxnLst/>
              <a:rect l="l" t="t" r="r" b="b"/>
              <a:pathLst>
                <a:path w="1054100" h="229235">
                  <a:moveTo>
                    <a:pt x="177761" y="0"/>
                  </a:moveTo>
                  <a:lnTo>
                    <a:pt x="0" y="0"/>
                  </a:lnTo>
                  <a:lnTo>
                    <a:pt x="0" y="228650"/>
                  </a:lnTo>
                  <a:lnTo>
                    <a:pt x="177761" y="228650"/>
                  </a:lnTo>
                  <a:lnTo>
                    <a:pt x="177761" y="0"/>
                  </a:lnTo>
                  <a:close/>
                </a:path>
                <a:path w="1054100" h="229235">
                  <a:moveTo>
                    <a:pt x="1053477" y="0"/>
                  </a:moveTo>
                  <a:lnTo>
                    <a:pt x="317385" y="0"/>
                  </a:lnTo>
                  <a:lnTo>
                    <a:pt x="317385" y="228650"/>
                  </a:lnTo>
                  <a:lnTo>
                    <a:pt x="1053477" y="228650"/>
                  </a:lnTo>
                  <a:lnTo>
                    <a:pt x="1053477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86006" y="5578396"/>
              <a:ext cx="1054100" cy="229235"/>
            </a:xfrm>
            <a:custGeom>
              <a:avLst/>
              <a:gdLst/>
              <a:ahLst/>
              <a:cxnLst/>
              <a:rect l="l" t="t" r="r" b="b"/>
              <a:pathLst>
                <a:path w="1054100" h="229235">
                  <a:moveTo>
                    <a:pt x="0" y="228646"/>
                  </a:moveTo>
                  <a:lnTo>
                    <a:pt x="1053477" y="228646"/>
                  </a:lnTo>
                  <a:lnTo>
                    <a:pt x="1053477" y="0"/>
                  </a:lnTo>
                  <a:lnTo>
                    <a:pt x="0" y="0"/>
                  </a:lnTo>
                  <a:lnTo>
                    <a:pt x="0" y="228646"/>
                  </a:lnTo>
                  <a:close/>
                </a:path>
              </a:pathLst>
            </a:custGeom>
            <a:ln w="50417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7857" y="5616620"/>
              <a:ext cx="114302" cy="17764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026705" y="5705629"/>
              <a:ext cx="279400" cy="0"/>
            </a:xfrm>
            <a:custGeom>
              <a:avLst/>
              <a:gdLst/>
              <a:ahLst/>
              <a:cxnLst/>
              <a:rect l="l" t="t" r="r" b="b"/>
              <a:pathLst>
                <a:path w="279400">
                  <a:moveTo>
                    <a:pt x="0" y="0"/>
                  </a:moveTo>
                  <a:lnTo>
                    <a:pt x="279295" y="0"/>
                  </a:lnTo>
                </a:path>
              </a:pathLst>
            </a:custGeom>
            <a:ln w="25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01839" y="5565858"/>
              <a:ext cx="63500" cy="241300"/>
            </a:xfrm>
            <a:custGeom>
              <a:avLst/>
              <a:gdLst/>
              <a:ahLst/>
              <a:cxnLst/>
              <a:rect l="l" t="t" r="r" b="b"/>
              <a:pathLst>
                <a:path w="63500" h="241300">
                  <a:moveTo>
                    <a:pt x="0" y="241184"/>
                  </a:moveTo>
                  <a:lnTo>
                    <a:pt x="63481" y="241184"/>
                  </a:lnTo>
                  <a:lnTo>
                    <a:pt x="63481" y="0"/>
                  </a:lnTo>
                  <a:lnTo>
                    <a:pt x="0" y="0"/>
                  </a:lnTo>
                  <a:lnTo>
                    <a:pt x="0" y="241184"/>
                  </a:lnTo>
                  <a:close/>
                </a:path>
              </a:pathLst>
            </a:custGeom>
            <a:ln w="76140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747284" y="5641818"/>
              <a:ext cx="38100" cy="127635"/>
            </a:xfrm>
            <a:custGeom>
              <a:avLst/>
              <a:gdLst/>
              <a:ahLst/>
              <a:cxnLst/>
              <a:rect l="l" t="t" r="r" b="b"/>
              <a:pathLst>
                <a:path w="38100" h="127635">
                  <a:moveTo>
                    <a:pt x="38088" y="0"/>
                  </a:moveTo>
                  <a:lnTo>
                    <a:pt x="0" y="0"/>
                  </a:lnTo>
                  <a:lnTo>
                    <a:pt x="0" y="127232"/>
                  </a:lnTo>
                  <a:lnTo>
                    <a:pt x="38088" y="127232"/>
                  </a:lnTo>
                  <a:lnTo>
                    <a:pt x="3808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07818" y="5223259"/>
              <a:ext cx="571500" cy="419100"/>
            </a:xfrm>
            <a:custGeom>
              <a:avLst/>
              <a:gdLst/>
              <a:ahLst/>
              <a:cxnLst/>
              <a:rect l="l" t="t" r="r" b="b"/>
              <a:pathLst>
                <a:path w="571500" h="419100">
                  <a:moveTo>
                    <a:pt x="571338" y="0"/>
                  </a:moveTo>
                  <a:lnTo>
                    <a:pt x="0" y="0"/>
                  </a:lnTo>
                  <a:lnTo>
                    <a:pt x="0" y="291703"/>
                  </a:lnTo>
                  <a:lnTo>
                    <a:pt x="253925" y="406032"/>
                  </a:lnTo>
                  <a:lnTo>
                    <a:pt x="317387" y="418570"/>
                  </a:lnTo>
                  <a:lnTo>
                    <a:pt x="393547" y="418570"/>
                  </a:lnTo>
                  <a:lnTo>
                    <a:pt x="571338" y="342598"/>
                  </a:lnTo>
                  <a:lnTo>
                    <a:pt x="5713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07818" y="5223259"/>
              <a:ext cx="571500" cy="342900"/>
            </a:xfrm>
            <a:custGeom>
              <a:avLst/>
              <a:gdLst/>
              <a:ahLst/>
              <a:cxnLst/>
              <a:rect l="l" t="t" r="r" b="b"/>
              <a:pathLst>
                <a:path w="571500" h="342900">
                  <a:moveTo>
                    <a:pt x="0" y="0"/>
                  </a:moveTo>
                  <a:lnTo>
                    <a:pt x="571338" y="0"/>
                  </a:lnTo>
                  <a:lnTo>
                    <a:pt x="571338" y="342598"/>
                  </a:lnTo>
                </a:path>
              </a:pathLst>
            </a:custGeom>
            <a:ln w="49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20516" y="5235798"/>
              <a:ext cx="571500" cy="342900"/>
            </a:xfrm>
            <a:custGeom>
              <a:avLst/>
              <a:gdLst/>
              <a:ahLst/>
              <a:cxnLst/>
              <a:rect l="l" t="t" r="r" b="b"/>
              <a:pathLst>
                <a:path w="571500" h="342900">
                  <a:moveTo>
                    <a:pt x="0" y="0"/>
                  </a:moveTo>
                  <a:lnTo>
                    <a:pt x="571312" y="0"/>
                  </a:lnTo>
                  <a:lnTo>
                    <a:pt x="571312" y="342598"/>
                  </a:lnTo>
                </a:path>
              </a:pathLst>
            </a:custGeom>
            <a:ln w="49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807818" y="5769050"/>
              <a:ext cx="571500" cy="406400"/>
            </a:xfrm>
            <a:custGeom>
              <a:avLst/>
              <a:gdLst/>
              <a:ahLst/>
              <a:cxnLst/>
              <a:rect l="l" t="t" r="r" b="b"/>
              <a:pathLst>
                <a:path w="571500" h="406400">
                  <a:moveTo>
                    <a:pt x="393547" y="0"/>
                  </a:moveTo>
                  <a:lnTo>
                    <a:pt x="317387" y="0"/>
                  </a:lnTo>
                  <a:lnTo>
                    <a:pt x="253925" y="12538"/>
                  </a:lnTo>
                  <a:lnTo>
                    <a:pt x="0" y="126867"/>
                  </a:lnTo>
                  <a:lnTo>
                    <a:pt x="0" y="406032"/>
                  </a:lnTo>
                  <a:lnTo>
                    <a:pt x="571338" y="406032"/>
                  </a:lnTo>
                  <a:lnTo>
                    <a:pt x="571338" y="63433"/>
                  </a:lnTo>
                  <a:lnTo>
                    <a:pt x="3935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07818" y="5769050"/>
              <a:ext cx="571500" cy="406400"/>
            </a:xfrm>
            <a:custGeom>
              <a:avLst/>
              <a:gdLst/>
              <a:ahLst/>
              <a:cxnLst/>
              <a:rect l="l" t="t" r="r" b="b"/>
              <a:pathLst>
                <a:path w="571500" h="406400">
                  <a:moveTo>
                    <a:pt x="571338" y="406032"/>
                  </a:moveTo>
                  <a:lnTo>
                    <a:pt x="571338" y="63433"/>
                  </a:lnTo>
                  <a:lnTo>
                    <a:pt x="393547" y="0"/>
                  </a:lnTo>
                  <a:lnTo>
                    <a:pt x="317387" y="0"/>
                  </a:lnTo>
                  <a:lnTo>
                    <a:pt x="253925" y="12538"/>
                  </a:lnTo>
                  <a:lnTo>
                    <a:pt x="0" y="126867"/>
                  </a:lnTo>
                </a:path>
              </a:pathLst>
            </a:custGeom>
            <a:ln w="49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20516" y="5781589"/>
              <a:ext cx="571500" cy="419100"/>
            </a:xfrm>
            <a:custGeom>
              <a:avLst/>
              <a:gdLst/>
              <a:ahLst/>
              <a:cxnLst/>
              <a:rect l="l" t="t" r="r" b="b"/>
              <a:pathLst>
                <a:path w="571500" h="419100">
                  <a:moveTo>
                    <a:pt x="571312" y="418939"/>
                  </a:moveTo>
                  <a:lnTo>
                    <a:pt x="571312" y="76337"/>
                  </a:lnTo>
                  <a:lnTo>
                    <a:pt x="393522" y="0"/>
                  </a:lnTo>
                  <a:lnTo>
                    <a:pt x="317362" y="0"/>
                  </a:lnTo>
                  <a:lnTo>
                    <a:pt x="253925" y="12538"/>
                  </a:lnTo>
                  <a:lnTo>
                    <a:pt x="0" y="126867"/>
                  </a:lnTo>
                </a:path>
              </a:pathLst>
            </a:custGeom>
            <a:ln w="499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909383" y="5261517"/>
            <a:ext cx="3048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60" dirty="0">
                <a:solidFill>
                  <a:srgbClr val="EDEDED"/>
                </a:solidFill>
                <a:latin typeface="Arial MT"/>
                <a:cs typeface="Arial MT"/>
              </a:rPr>
              <a:t>d</a:t>
            </a:r>
            <a:r>
              <a:rPr sz="1500" spc="65" dirty="0">
                <a:solidFill>
                  <a:srgbClr val="EDEDED"/>
                </a:solidFill>
                <a:latin typeface="Arial MT"/>
                <a:cs typeface="Arial MT"/>
              </a:rPr>
              <a:t>i</a:t>
            </a:r>
            <a:r>
              <a:rPr sz="1500" spc="60" dirty="0">
                <a:solidFill>
                  <a:srgbClr val="EDEDED"/>
                </a:solidFill>
                <a:latin typeface="Arial MT"/>
                <a:cs typeface="Arial MT"/>
              </a:rPr>
              <a:t>e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909383" y="5934171"/>
            <a:ext cx="3048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60" dirty="0">
                <a:solidFill>
                  <a:srgbClr val="EDEDED"/>
                </a:solidFill>
                <a:latin typeface="Arial MT"/>
                <a:cs typeface="Arial MT"/>
              </a:rPr>
              <a:t>d</a:t>
            </a:r>
            <a:r>
              <a:rPr sz="1500" spc="65" dirty="0">
                <a:solidFill>
                  <a:srgbClr val="EDEDED"/>
                </a:solidFill>
                <a:latin typeface="Arial MT"/>
                <a:cs typeface="Arial MT"/>
              </a:rPr>
              <a:t>i</a:t>
            </a:r>
            <a:r>
              <a:rPr sz="1500" spc="60" dirty="0">
                <a:solidFill>
                  <a:srgbClr val="EDEDED"/>
                </a:solidFill>
                <a:latin typeface="Arial MT"/>
                <a:cs typeface="Arial MT"/>
              </a:rPr>
              <a:t>e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56" name="object 5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75285" y="2512437"/>
            <a:ext cx="2476500" cy="1600200"/>
          </a:xfrm>
          <a:prstGeom prst="rect">
            <a:avLst/>
          </a:prstGeom>
        </p:spPr>
      </p:pic>
      <p:sp>
        <p:nvSpPr>
          <p:cNvPr id="58" name="object 2"/>
          <p:cNvSpPr txBox="1">
            <a:spLocks/>
          </p:cNvSpPr>
          <p:nvPr/>
        </p:nvSpPr>
        <p:spPr>
          <a:xfrm>
            <a:off x="2075179" y="299610"/>
            <a:ext cx="5894071" cy="8662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3150" b="0" i="0">
                <a:solidFill>
                  <a:srgbClr val="015983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pc="-5" dirty="0"/>
              <a:t>Strain</a:t>
            </a:r>
            <a:r>
              <a:rPr lang="en-US" spc="-10" dirty="0"/>
              <a:t> </a:t>
            </a:r>
            <a:r>
              <a:rPr lang="en-US" spc="-5" dirty="0"/>
              <a:t>hardening (cold work)</a:t>
            </a:r>
            <a:r>
              <a:rPr lang="en-US" spc="-20" dirty="0"/>
              <a:t> </a:t>
            </a:r>
            <a:r>
              <a:rPr lang="en-US" sz="2400" spc="-5" dirty="0"/>
              <a:t>(</a:t>
            </a:r>
            <a:r>
              <a:rPr lang="en-US" sz="2400" spc="-5" dirty="0" err="1"/>
              <a:t>contd</a:t>
            </a:r>
            <a:r>
              <a:rPr lang="en-US" sz="2400" spc="-5" dirty="0"/>
              <a:t>…)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690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3660" y="414180"/>
            <a:ext cx="32810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Strain</a:t>
            </a:r>
            <a:r>
              <a:rPr spc="-70" dirty="0"/>
              <a:t> </a:t>
            </a:r>
            <a:r>
              <a:rPr spc="-5" dirty="0"/>
              <a:t>Hardening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1230714" y="1253807"/>
            <a:ext cx="6691630" cy="435038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60680" marR="5080" indent="-342900">
              <a:lnSpc>
                <a:spcPts val="2800"/>
              </a:lnSpc>
              <a:spcBef>
                <a:spcPts val="260"/>
              </a:spcBef>
              <a:buFont typeface="Arial MT"/>
              <a:buChar char="•"/>
              <a:tabLst>
                <a:tab pos="360680" algn="l"/>
                <a:tab pos="361315" algn="l"/>
                <a:tab pos="1475740" algn="l"/>
                <a:tab pos="3078480" algn="l"/>
                <a:tab pos="3597910" algn="l"/>
                <a:tab pos="4389120" algn="l"/>
                <a:tab pos="5688330" algn="l"/>
                <a:tab pos="6134100" algn="l"/>
                <a:tab pos="6900545" algn="l"/>
                <a:tab pos="7766050" algn="l"/>
              </a:tabLst>
            </a:pPr>
            <a:r>
              <a:rPr dirty="0"/>
              <a:t>Strain	</a:t>
            </a:r>
            <a:r>
              <a:rPr spc="-5" dirty="0"/>
              <a:t>h</a:t>
            </a:r>
            <a:r>
              <a:rPr dirty="0"/>
              <a:t>arde</a:t>
            </a:r>
            <a:r>
              <a:rPr spc="-5" dirty="0"/>
              <a:t>n</a:t>
            </a:r>
            <a:r>
              <a:rPr dirty="0"/>
              <a:t>i</a:t>
            </a:r>
            <a:r>
              <a:rPr spc="-5" dirty="0"/>
              <a:t>n</a:t>
            </a:r>
            <a:r>
              <a:rPr dirty="0"/>
              <a:t>g	or	co</a:t>
            </a:r>
            <a:r>
              <a:rPr spc="-5" dirty="0"/>
              <a:t>l</a:t>
            </a:r>
            <a:r>
              <a:rPr dirty="0"/>
              <a:t>d	wor</a:t>
            </a:r>
            <a:r>
              <a:rPr spc="-5" dirty="0"/>
              <a:t>k</a:t>
            </a:r>
            <a:r>
              <a:rPr dirty="0"/>
              <a:t>i</a:t>
            </a:r>
            <a:r>
              <a:rPr spc="-5" dirty="0"/>
              <a:t>n</a:t>
            </a:r>
            <a:r>
              <a:rPr dirty="0"/>
              <a:t>g	is	esp.	u</a:t>
            </a:r>
            <a:r>
              <a:rPr spc="-5" dirty="0"/>
              <a:t>s</a:t>
            </a:r>
            <a:r>
              <a:rPr dirty="0"/>
              <a:t>ed	to  </a:t>
            </a:r>
            <a:r>
              <a:rPr spc="-5" dirty="0"/>
              <a:t>harden</a:t>
            </a:r>
            <a:r>
              <a:rPr dirty="0"/>
              <a:t> alloys </a:t>
            </a:r>
            <a:r>
              <a:rPr spc="-5" dirty="0"/>
              <a:t>that</a:t>
            </a:r>
            <a:r>
              <a:rPr spc="-10" dirty="0"/>
              <a:t> </a:t>
            </a:r>
            <a:r>
              <a:rPr dirty="0"/>
              <a:t>do</a:t>
            </a:r>
            <a:r>
              <a:rPr spc="5" dirty="0"/>
              <a:t> </a:t>
            </a:r>
            <a:r>
              <a:rPr spc="-5" dirty="0"/>
              <a:t>not</a:t>
            </a:r>
            <a:r>
              <a:rPr dirty="0"/>
              <a:t> </a:t>
            </a:r>
            <a:r>
              <a:rPr spc="-5" dirty="0"/>
              <a:t>respond </a:t>
            </a:r>
            <a:r>
              <a:rPr dirty="0"/>
              <a:t>to</a:t>
            </a:r>
            <a:r>
              <a:rPr spc="5" dirty="0"/>
              <a:t> </a:t>
            </a:r>
            <a:r>
              <a:rPr spc="-5" dirty="0"/>
              <a:t>heat</a:t>
            </a:r>
            <a:r>
              <a:rPr dirty="0"/>
              <a:t> </a:t>
            </a:r>
            <a:r>
              <a:rPr spc="-5" dirty="0"/>
              <a:t>treatment.</a:t>
            </a:r>
          </a:p>
          <a:p>
            <a:pPr marL="360680" marR="5715" indent="-342900">
              <a:lnSpc>
                <a:spcPct val="101499"/>
              </a:lnSpc>
              <a:spcBef>
                <a:spcPts val="470"/>
              </a:spcBef>
              <a:buFont typeface="Arial MT"/>
              <a:buChar char="•"/>
              <a:tabLst>
                <a:tab pos="360680" algn="l"/>
                <a:tab pos="361315" algn="l"/>
              </a:tabLst>
            </a:pPr>
            <a:r>
              <a:rPr dirty="0"/>
              <a:t>The</a:t>
            </a:r>
            <a:r>
              <a:rPr spc="305" dirty="0"/>
              <a:t> </a:t>
            </a:r>
            <a:r>
              <a:rPr dirty="0"/>
              <a:t>rate</a:t>
            </a:r>
            <a:r>
              <a:rPr spc="305" dirty="0"/>
              <a:t> </a:t>
            </a:r>
            <a:r>
              <a:rPr spc="-5" dirty="0"/>
              <a:t>of</a:t>
            </a:r>
            <a:r>
              <a:rPr spc="305" dirty="0"/>
              <a:t> </a:t>
            </a:r>
            <a:r>
              <a:rPr spc="-5" dirty="0"/>
              <a:t>strain</a:t>
            </a:r>
            <a:r>
              <a:rPr spc="305" dirty="0"/>
              <a:t> </a:t>
            </a:r>
            <a:r>
              <a:rPr spc="-5" dirty="0"/>
              <a:t>hardening</a:t>
            </a:r>
            <a:r>
              <a:rPr spc="305" dirty="0"/>
              <a:t> </a:t>
            </a:r>
            <a:r>
              <a:rPr dirty="0"/>
              <a:t>is</a:t>
            </a:r>
            <a:r>
              <a:rPr spc="305" dirty="0"/>
              <a:t> </a:t>
            </a:r>
            <a:r>
              <a:rPr spc="-5" dirty="0"/>
              <a:t>lower</a:t>
            </a:r>
            <a:r>
              <a:rPr spc="280" dirty="0"/>
              <a:t> </a:t>
            </a:r>
            <a:r>
              <a:rPr spc="-5" dirty="0"/>
              <a:t>in</a:t>
            </a:r>
            <a:r>
              <a:rPr spc="305" dirty="0"/>
              <a:t> </a:t>
            </a:r>
            <a:r>
              <a:rPr spc="-5" dirty="0"/>
              <a:t>HCP</a:t>
            </a:r>
            <a:r>
              <a:rPr spc="305" dirty="0"/>
              <a:t> </a:t>
            </a:r>
            <a:r>
              <a:rPr spc="-5" dirty="0"/>
              <a:t>than</a:t>
            </a:r>
            <a:r>
              <a:rPr spc="300" dirty="0"/>
              <a:t> </a:t>
            </a:r>
            <a:r>
              <a:rPr spc="-5" dirty="0"/>
              <a:t>in </a:t>
            </a:r>
            <a:r>
              <a:rPr spc="-705" dirty="0"/>
              <a:t> </a:t>
            </a:r>
            <a:r>
              <a:rPr dirty="0"/>
              <a:t>cubic</a:t>
            </a:r>
            <a:r>
              <a:rPr spc="-5" dirty="0"/>
              <a:t> metals.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3423" y="3701653"/>
            <a:ext cx="3404235" cy="1256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0750">
              <a:lnSpc>
                <a:spcPts val="2460"/>
              </a:lnSpc>
              <a:spcBef>
                <a:spcPts val="100"/>
              </a:spcBef>
            </a:pPr>
            <a:r>
              <a:rPr sz="2200" spc="-5" dirty="0">
                <a:latin typeface="Comic Sans MS"/>
                <a:cs typeface="Comic Sans MS"/>
              </a:rPr>
              <a:t>Strength</a:t>
            </a:r>
            <a:endParaRPr sz="2200">
              <a:latin typeface="Comic Sans MS"/>
              <a:cs typeface="Comic Sans MS"/>
            </a:endParaRPr>
          </a:p>
          <a:p>
            <a:pPr marL="12700">
              <a:lnSpc>
                <a:spcPts val="2460"/>
              </a:lnSpc>
            </a:pPr>
            <a:r>
              <a:rPr sz="2200" spc="-5" dirty="0">
                <a:latin typeface="Comic Sans MS"/>
                <a:cs typeface="Comic Sans MS"/>
              </a:rPr>
              <a:t>Cold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work</a:t>
            </a:r>
            <a:endParaRPr sz="2200">
              <a:latin typeface="Comic Sans MS"/>
              <a:cs typeface="Comic Sans MS"/>
            </a:endParaRPr>
          </a:p>
          <a:p>
            <a:pPr marL="2190750">
              <a:lnSpc>
                <a:spcPct val="100000"/>
              </a:lnSpc>
              <a:spcBef>
                <a:spcPts val="2135"/>
              </a:spcBef>
            </a:pPr>
            <a:r>
              <a:rPr sz="2200" spc="-5" dirty="0">
                <a:latin typeface="Comic Sans MS"/>
                <a:cs typeface="Comic Sans MS"/>
              </a:rPr>
              <a:t>Ductility</a:t>
            </a:r>
            <a:endParaRPr sz="220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19510" y="4572000"/>
            <a:ext cx="248285" cy="533400"/>
          </a:xfrm>
          <a:custGeom>
            <a:avLst/>
            <a:gdLst/>
            <a:ahLst/>
            <a:cxnLst/>
            <a:rect l="l" t="t" r="r" b="b"/>
            <a:pathLst>
              <a:path w="248285" h="533400">
                <a:moveTo>
                  <a:pt x="0" y="409556"/>
                </a:moveTo>
                <a:lnTo>
                  <a:pt x="61921" y="409556"/>
                </a:lnTo>
                <a:lnTo>
                  <a:pt x="61921" y="0"/>
                </a:lnTo>
                <a:lnTo>
                  <a:pt x="185766" y="0"/>
                </a:lnTo>
                <a:lnTo>
                  <a:pt x="185766" y="409556"/>
                </a:lnTo>
                <a:lnTo>
                  <a:pt x="247689" y="409556"/>
                </a:lnTo>
                <a:lnTo>
                  <a:pt x="123845" y="533399"/>
                </a:lnTo>
                <a:lnTo>
                  <a:pt x="0" y="409556"/>
                </a:lnTo>
                <a:close/>
              </a:path>
            </a:pathLst>
          </a:custGeom>
          <a:ln w="25399">
            <a:solidFill>
              <a:srgbClr val="CD6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26116" y="3889247"/>
            <a:ext cx="260350" cy="530860"/>
          </a:xfrm>
          <a:custGeom>
            <a:avLst/>
            <a:gdLst/>
            <a:ahLst/>
            <a:cxnLst/>
            <a:rect l="l" t="t" r="r" b="b"/>
            <a:pathLst>
              <a:path w="260350" h="530860">
                <a:moveTo>
                  <a:pt x="0" y="129942"/>
                </a:moveTo>
                <a:lnTo>
                  <a:pt x="129942" y="0"/>
                </a:lnTo>
                <a:lnTo>
                  <a:pt x="259883" y="129942"/>
                </a:lnTo>
                <a:lnTo>
                  <a:pt x="194912" y="129942"/>
                </a:lnTo>
                <a:lnTo>
                  <a:pt x="194912" y="530351"/>
                </a:lnTo>
                <a:lnTo>
                  <a:pt x="64971" y="530351"/>
                </a:lnTo>
                <a:lnTo>
                  <a:pt x="64971" y="129942"/>
                </a:lnTo>
                <a:lnTo>
                  <a:pt x="0" y="12994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3994615" y="3568700"/>
            <a:ext cx="285750" cy="556260"/>
            <a:chOff x="3994615" y="3568700"/>
            <a:chExt cx="285750" cy="556260"/>
          </a:xfrm>
        </p:grpSpPr>
        <p:sp>
          <p:nvSpPr>
            <p:cNvPr id="8" name="object 8"/>
            <p:cNvSpPr/>
            <p:nvPr/>
          </p:nvSpPr>
          <p:spPr>
            <a:xfrm>
              <a:off x="4007316" y="3581399"/>
              <a:ext cx="260350" cy="530860"/>
            </a:xfrm>
            <a:custGeom>
              <a:avLst/>
              <a:gdLst/>
              <a:ahLst/>
              <a:cxnLst/>
              <a:rect l="l" t="t" r="r" b="b"/>
              <a:pathLst>
                <a:path w="260350" h="530860">
                  <a:moveTo>
                    <a:pt x="129941" y="0"/>
                  </a:moveTo>
                  <a:lnTo>
                    <a:pt x="0" y="129942"/>
                  </a:lnTo>
                  <a:lnTo>
                    <a:pt x="64970" y="129942"/>
                  </a:lnTo>
                  <a:lnTo>
                    <a:pt x="64970" y="530351"/>
                  </a:lnTo>
                  <a:lnTo>
                    <a:pt x="194911" y="530351"/>
                  </a:lnTo>
                  <a:lnTo>
                    <a:pt x="194911" y="129942"/>
                  </a:lnTo>
                  <a:lnTo>
                    <a:pt x="259883" y="129942"/>
                  </a:lnTo>
                  <a:lnTo>
                    <a:pt x="1299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07315" y="3581399"/>
              <a:ext cx="260350" cy="530860"/>
            </a:xfrm>
            <a:custGeom>
              <a:avLst/>
              <a:gdLst/>
              <a:ahLst/>
              <a:cxnLst/>
              <a:rect l="l" t="t" r="r" b="b"/>
              <a:pathLst>
                <a:path w="260350" h="530860">
                  <a:moveTo>
                    <a:pt x="0" y="129942"/>
                  </a:moveTo>
                  <a:lnTo>
                    <a:pt x="129942" y="0"/>
                  </a:lnTo>
                  <a:lnTo>
                    <a:pt x="259884" y="129942"/>
                  </a:lnTo>
                  <a:lnTo>
                    <a:pt x="194912" y="129942"/>
                  </a:lnTo>
                  <a:lnTo>
                    <a:pt x="194912" y="530351"/>
                  </a:lnTo>
                  <a:lnTo>
                    <a:pt x="64970" y="530351"/>
                  </a:lnTo>
                  <a:lnTo>
                    <a:pt x="64970" y="129942"/>
                  </a:lnTo>
                  <a:lnTo>
                    <a:pt x="0" y="129942"/>
                  </a:lnTo>
                  <a:close/>
                </a:path>
              </a:pathLst>
            </a:custGeom>
            <a:ln w="25399">
              <a:solidFill>
                <a:srgbClr val="CD6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4950" y="2819400"/>
            <a:ext cx="4328098" cy="38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2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0173" y="376080"/>
            <a:ext cx="25488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Cold</a:t>
            </a:r>
            <a:r>
              <a:rPr spc="-65" dirty="0"/>
              <a:t> </a:t>
            </a:r>
            <a:r>
              <a:rPr spc="-5" dirty="0"/>
              <a:t>Working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2133600"/>
            <a:ext cx="4013198" cy="4635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2000" y="1277619"/>
            <a:ext cx="8223884" cy="567078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06400" marR="99695" indent="-342900" algn="just">
              <a:lnSpc>
                <a:spcPts val="2600"/>
              </a:lnSpc>
              <a:spcBef>
                <a:spcPts val="219"/>
              </a:spcBef>
              <a:buFont typeface="Arial MT"/>
              <a:buChar char="•"/>
              <a:tabLst>
                <a:tab pos="406400" algn="l"/>
              </a:tabLst>
            </a:pPr>
            <a:r>
              <a:rPr sz="2200" spc="-5" dirty="0">
                <a:latin typeface="Comic Sans MS"/>
                <a:cs typeface="Comic Sans MS"/>
              </a:rPr>
              <a:t>Cold-work</a:t>
            </a:r>
            <a:r>
              <a:rPr sz="2200" spc="63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structure</a:t>
            </a:r>
            <a:r>
              <a:rPr sz="2200" spc="6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occurs</a:t>
            </a:r>
            <a:r>
              <a:rPr sz="2200" spc="63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when</a:t>
            </a:r>
            <a:r>
              <a:rPr sz="2200" spc="63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plastic</a:t>
            </a:r>
            <a:r>
              <a:rPr sz="2200" spc="6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deformation</a:t>
            </a:r>
            <a:r>
              <a:rPr sz="2200" spc="6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is </a:t>
            </a:r>
            <a:r>
              <a:rPr sz="2200" spc="-645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applied</a:t>
            </a:r>
            <a:r>
              <a:rPr sz="2200" dirty="0">
                <a:latin typeface="Comic Sans MS"/>
                <a:cs typeface="Comic Sans MS"/>
              </a:rPr>
              <a:t> in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temperature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region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such</a:t>
            </a:r>
            <a:r>
              <a:rPr sz="220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that</a:t>
            </a:r>
            <a:r>
              <a:rPr sz="220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the</a:t>
            </a:r>
            <a:r>
              <a:rPr sz="2200" dirty="0">
                <a:latin typeface="Comic Sans MS"/>
                <a:cs typeface="Comic Sans MS"/>
              </a:rPr>
              <a:t> strain 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hardening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is</a:t>
            </a:r>
            <a:r>
              <a:rPr sz="2200" spc="-5" dirty="0">
                <a:latin typeface="Comic Sans MS"/>
                <a:cs typeface="Comic Sans MS"/>
              </a:rPr>
              <a:t> not</a:t>
            </a:r>
            <a:r>
              <a:rPr sz="220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relieved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(</a:t>
            </a:r>
            <a:r>
              <a:rPr sz="2200" spc="-5" dirty="0">
                <a:solidFill>
                  <a:srgbClr val="3333CC"/>
                </a:solidFill>
                <a:latin typeface="Comic Sans MS"/>
                <a:cs typeface="Comic Sans MS"/>
              </a:rPr>
              <a:t>0.3</a:t>
            </a:r>
            <a:r>
              <a:rPr sz="2200" dirty="0">
                <a:solidFill>
                  <a:srgbClr val="3333CC"/>
                </a:solidFill>
                <a:latin typeface="Comic Sans MS"/>
                <a:cs typeface="Comic Sans MS"/>
              </a:rPr>
              <a:t> -</a:t>
            </a:r>
            <a:r>
              <a:rPr sz="2200" spc="-5" dirty="0">
                <a:solidFill>
                  <a:srgbClr val="3333CC"/>
                </a:solidFill>
                <a:latin typeface="Comic Sans MS"/>
                <a:cs typeface="Comic Sans MS"/>
              </a:rPr>
              <a:t> 0.5</a:t>
            </a:r>
            <a:r>
              <a:rPr sz="2200" dirty="0">
                <a:solidFill>
                  <a:srgbClr val="3333CC"/>
                </a:solidFill>
                <a:latin typeface="Comic Sans MS"/>
                <a:cs typeface="Comic Sans MS"/>
              </a:rPr>
              <a:t> T</a:t>
            </a:r>
            <a:r>
              <a:rPr sz="2175" baseline="-21072" dirty="0">
                <a:solidFill>
                  <a:srgbClr val="434DD6"/>
                </a:solidFill>
                <a:latin typeface="Comic Sans MS"/>
                <a:cs typeface="Comic Sans MS"/>
              </a:rPr>
              <a:t>m</a:t>
            </a:r>
            <a:r>
              <a:rPr sz="2200" dirty="0">
                <a:latin typeface="Comic Sans MS"/>
                <a:cs typeface="Comic Sans MS"/>
              </a:rPr>
              <a:t>).</a:t>
            </a:r>
          </a:p>
          <a:p>
            <a:pPr marL="4648200" marR="55880" lvl="1" indent="-342900" algn="just">
              <a:lnSpc>
                <a:spcPts val="2600"/>
              </a:lnSpc>
              <a:spcBef>
                <a:spcPts val="1200"/>
              </a:spcBef>
              <a:buFont typeface="Wingdings"/>
              <a:buChar char=""/>
              <a:tabLst>
                <a:tab pos="4655820" algn="l"/>
              </a:tabLst>
            </a:pPr>
            <a:r>
              <a:rPr sz="2200" b="1" spc="80" dirty="0">
                <a:latin typeface="Comic Sans MS"/>
                <a:cs typeface="Comic Sans MS"/>
              </a:rPr>
              <a:t>Cold</a:t>
            </a:r>
            <a:r>
              <a:rPr sz="2200" b="1" spc="85" dirty="0">
                <a:latin typeface="Comic Sans MS"/>
                <a:cs typeface="Comic Sans MS"/>
              </a:rPr>
              <a:t> </a:t>
            </a:r>
            <a:r>
              <a:rPr sz="2200" b="1" spc="90" dirty="0">
                <a:latin typeface="Comic Sans MS"/>
                <a:cs typeface="Comic Sans MS"/>
              </a:rPr>
              <a:t>worked</a:t>
            </a:r>
            <a:r>
              <a:rPr sz="2200" b="1" spc="95" dirty="0">
                <a:latin typeface="Comic Sans MS"/>
                <a:cs typeface="Comic Sans MS"/>
              </a:rPr>
              <a:t> </a:t>
            </a:r>
            <a:r>
              <a:rPr sz="2200" spc="95" dirty="0">
                <a:latin typeface="Comic Sans MS"/>
                <a:cs typeface="Comic Sans MS"/>
              </a:rPr>
              <a:t>structure </a:t>
            </a:r>
            <a:r>
              <a:rPr sz="2200" spc="100" dirty="0">
                <a:latin typeface="Comic Sans MS"/>
                <a:cs typeface="Comic Sans MS"/>
              </a:rPr>
              <a:t> </a:t>
            </a:r>
            <a:r>
              <a:rPr sz="2200" spc="340" dirty="0">
                <a:latin typeface="Comic Sans MS"/>
                <a:cs typeface="Comic Sans MS"/>
              </a:rPr>
              <a:t>co</a:t>
            </a:r>
            <a:r>
              <a:rPr sz="2200" dirty="0">
                <a:latin typeface="Comic Sans MS"/>
                <a:cs typeface="Comic Sans MS"/>
              </a:rPr>
              <a:t>n</a:t>
            </a:r>
            <a:r>
              <a:rPr sz="2200" spc="-3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</a:t>
            </a:r>
            <a:r>
              <a:rPr sz="2200" spc="-315" dirty="0">
                <a:latin typeface="Comic Sans MS"/>
                <a:cs typeface="Comic Sans MS"/>
              </a:rPr>
              <a:t> </a:t>
            </a:r>
            <a:r>
              <a:rPr sz="2200" spc="340" dirty="0">
                <a:latin typeface="Comic Sans MS"/>
                <a:cs typeface="Comic Sans MS"/>
              </a:rPr>
              <a:t>a</a:t>
            </a:r>
            <a:r>
              <a:rPr sz="2200" dirty="0">
                <a:latin typeface="Comic Sans MS"/>
                <a:cs typeface="Comic Sans MS"/>
              </a:rPr>
              <a:t>i</a:t>
            </a:r>
            <a:r>
              <a:rPr sz="2200" spc="-3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n</a:t>
            </a:r>
            <a:r>
              <a:rPr sz="2200" spc="-3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  </a:t>
            </a:r>
            <a:r>
              <a:rPr sz="2200" spc="1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d</a:t>
            </a:r>
            <a:r>
              <a:rPr sz="2200" spc="-3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</a:t>
            </a:r>
            <a:r>
              <a:rPr sz="2200" spc="-315" dirty="0">
                <a:latin typeface="Comic Sans MS"/>
                <a:cs typeface="Comic Sans MS"/>
              </a:rPr>
              <a:t> </a:t>
            </a:r>
            <a:r>
              <a:rPr sz="2200" spc="340" dirty="0">
                <a:latin typeface="Comic Sans MS"/>
                <a:cs typeface="Comic Sans MS"/>
              </a:rPr>
              <a:t>sloca</a:t>
            </a:r>
            <a:r>
              <a:rPr sz="2200" dirty="0">
                <a:latin typeface="Comic Sans MS"/>
                <a:cs typeface="Comic Sans MS"/>
              </a:rPr>
              <a:t>t</a:t>
            </a:r>
            <a:r>
              <a:rPr sz="2200" spc="-315" dirty="0">
                <a:latin typeface="Comic Sans MS"/>
                <a:cs typeface="Comic Sans MS"/>
              </a:rPr>
              <a:t> </a:t>
            </a:r>
            <a:r>
              <a:rPr sz="2200" dirty="0" err="1">
                <a:latin typeface="Comic Sans MS"/>
                <a:cs typeface="Comic Sans MS"/>
              </a:rPr>
              <a:t>i</a:t>
            </a:r>
            <a:r>
              <a:rPr sz="2200" spc="-315" dirty="0">
                <a:latin typeface="Comic Sans MS"/>
                <a:cs typeface="Comic Sans MS"/>
              </a:rPr>
              <a:t> </a:t>
            </a:r>
            <a:r>
              <a:rPr sz="2200" spc="340" dirty="0">
                <a:latin typeface="Comic Sans MS"/>
                <a:cs typeface="Comic Sans MS"/>
              </a:rPr>
              <a:t>o</a:t>
            </a:r>
            <a:r>
              <a:rPr sz="2200" dirty="0">
                <a:latin typeface="Comic Sans MS"/>
                <a:cs typeface="Comic Sans MS"/>
              </a:rPr>
              <a:t>n</a:t>
            </a:r>
            <a:r>
              <a:rPr lang="en-US" sz="220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~</a:t>
            </a:r>
            <a:r>
              <a:rPr sz="2200" spc="229" dirty="0">
                <a:solidFill>
                  <a:srgbClr val="3333CC"/>
                </a:solidFill>
                <a:latin typeface="Comic Sans MS"/>
                <a:cs typeface="Comic Sans MS"/>
              </a:rPr>
              <a:t>1</a:t>
            </a:r>
            <a:r>
              <a:rPr sz="2200" spc="190" dirty="0">
                <a:solidFill>
                  <a:srgbClr val="3333CC"/>
                </a:solidFill>
                <a:latin typeface="Comic Sans MS"/>
                <a:cs typeface="Comic Sans MS"/>
              </a:rPr>
              <a:t>0</a:t>
            </a:r>
            <a:r>
              <a:rPr sz="2175" spc="15" baseline="24904" dirty="0">
                <a:solidFill>
                  <a:srgbClr val="434DD6"/>
                </a:solidFill>
                <a:latin typeface="Comic Sans MS"/>
                <a:cs typeface="Comic Sans MS"/>
              </a:rPr>
              <a:t>8</a:t>
            </a:r>
            <a:r>
              <a:rPr sz="2200" spc="229" dirty="0">
                <a:solidFill>
                  <a:srgbClr val="3333CC"/>
                </a:solidFill>
                <a:latin typeface="Comic Sans MS"/>
                <a:cs typeface="Comic Sans MS"/>
              </a:rPr>
              <a:t>-1</a:t>
            </a:r>
            <a:r>
              <a:rPr sz="2200" spc="190" dirty="0">
                <a:solidFill>
                  <a:srgbClr val="3333CC"/>
                </a:solidFill>
                <a:latin typeface="Comic Sans MS"/>
                <a:cs typeface="Comic Sans MS"/>
              </a:rPr>
              <a:t>0</a:t>
            </a:r>
            <a:r>
              <a:rPr sz="2175" spc="232" baseline="24904" dirty="0">
                <a:solidFill>
                  <a:srgbClr val="434DD6"/>
                </a:solidFill>
                <a:latin typeface="Comic Sans MS"/>
                <a:cs typeface="Comic Sans MS"/>
              </a:rPr>
              <a:t>1</a:t>
            </a:r>
            <a:r>
              <a:rPr sz="2175" spc="15" baseline="24904" dirty="0">
                <a:solidFill>
                  <a:srgbClr val="434DD6"/>
                </a:solidFill>
                <a:latin typeface="Comic Sans MS"/>
                <a:cs typeface="Comic Sans MS"/>
              </a:rPr>
              <a:t>0</a:t>
            </a:r>
            <a:r>
              <a:rPr sz="2200" spc="229" dirty="0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sz="2200" spc="190" dirty="0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sz="2175" spc="232" baseline="24904" dirty="0">
                <a:solidFill>
                  <a:srgbClr val="FF2600"/>
                </a:solidFill>
                <a:latin typeface="Comic Sans MS"/>
                <a:cs typeface="Comic Sans MS"/>
              </a:rPr>
              <a:t>-</a:t>
            </a:r>
            <a:r>
              <a:rPr sz="2175" spc="15" baseline="24904" dirty="0">
                <a:solidFill>
                  <a:srgbClr val="FF2600"/>
                </a:solidFill>
                <a:latin typeface="Comic Sans MS"/>
                <a:cs typeface="Comic Sans MS"/>
              </a:rPr>
              <a:t>2</a:t>
            </a:r>
            <a:r>
              <a:rPr sz="2200" dirty="0">
                <a:latin typeface="Comic Sans MS"/>
                <a:cs typeface="Comic Sans MS"/>
              </a:rPr>
              <a:t>,</a:t>
            </a:r>
            <a:r>
              <a:rPr sz="2200" spc="229" dirty="0">
                <a:latin typeface="Comic Sans MS"/>
                <a:cs typeface="Comic Sans MS"/>
              </a:rPr>
              <a:t>whil</a:t>
            </a:r>
            <a:r>
              <a:rPr sz="2200" dirty="0">
                <a:latin typeface="Comic Sans MS"/>
                <a:cs typeface="Comic Sans MS"/>
              </a:rPr>
              <a:t>e</a:t>
            </a:r>
            <a:r>
              <a:rPr lang="en-US" sz="2200" dirty="0">
                <a:latin typeface="Comic Sans MS"/>
                <a:cs typeface="Comic Sans MS"/>
              </a:rPr>
              <a:t> </a:t>
            </a:r>
            <a:r>
              <a:rPr sz="2200" b="1" spc="425" dirty="0">
                <a:latin typeface="Comic Sans MS"/>
                <a:cs typeface="Comic Sans MS"/>
              </a:rPr>
              <a:t>a</a:t>
            </a:r>
            <a:r>
              <a:rPr sz="2200" b="1" dirty="0">
                <a:latin typeface="Comic Sans MS"/>
                <a:cs typeface="Comic Sans MS"/>
              </a:rPr>
              <a:t>n</a:t>
            </a:r>
            <a:r>
              <a:rPr sz="2200" b="1" spc="-235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n</a:t>
            </a:r>
            <a:r>
              <a:rPr sz="2200" b="1" spc="-235" dirty="0">
                <a:latin typeface="Comic Sans MS"/>
                <a:cs typeface="Comic Sans MS"/>
              </a:rPr>
              <a:t> </a:t>
            </a:r>
            <a:r>
              <a:rPr sz="2200" b="1" spc="420" dirty="0">
                <a:latin typeface="Comic Sans MS"/>
                <a:cs typeface="Comic Sans MS"/>
              </a:rPr>
              <a:t>eale</a:t>
            </a:r>
            <a:r>
              <a:rPr sz="2200" b="1" dirty="0">
                <a:latin typeface="Comic Sans MS"/>
                <a:cs typeface="Comic Sans MS"/>
              </a:rPr>
              <a:t>d  </a:t>
            </a:r>
            <a:r>
              <a:rPr sz="2200" b="1" spc="210" dirty="0">
                <a:latin typeface="Comic Sans MS"/>
                <a:cs typeface="Comic Sans MS"/>
              </a:rPr>
              <a:t> </a:t>
            </a:r>
            <a:r>
              <a:rPr sz="2200" spc="420" dirty="0">
                <a:latin typeface="Comic Sans MS"/>
                <a:cs typeface="Comic Sans MS"/>
              </a:rPr>
              <a:t>s</a:t>
            </a:r>
            <a:r>
              <a:rPr sz="2200" dirty="0">
                <a:latin typeface="Comic Sans MS"/>
                <a:cs typeface="Comic Sans MS"/>
              </a:rPr>
              <a:t>t</a:t>
            </a:r>
            <a:r>
              <a:rPr sz="2200" spc="-2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r</a:t>
            </a:r>
            <a:r>
              <a:rPr sz="2200" spc="-235" dirty="0">
                <a:latin typeface="Comic Sans MS"/>
                <a:cs typeface="Comic Sans MS"/>
              </a:rPr>
              <a:t> </a:t>
            </a:r>
            <a:r>
              <a:rPr sz="2200" spc="420" dirty="0">
                <a:latin typeface="Comic Sans MS"/>
                <a:cs typeface="Comic Sans MS"/>
              </a:rPr>
              <a:t>uc</a:t>
            </a:r>
            <a:r>
              <a:rPr sz="2200" dirty="0">
                <a:latin typeface="Comic Sans MS"/>
                <a:cs typeface="Comic Sans MS"/>
              </a:rPr>
              <a:t>t</a:t>
            </a:r>
            <a:r>
              <a:rPr sz="2200" spc="-235" dirty="0">
                <a:latin typeface="Comic Sans MS"/>
                <a:cs typeface="Comic Sans MS"/>
              </a:rPr>
              <a:t> </a:t>
            </a:r>
            <a:r>
              <a:rPr sz="2200" spc="420" dirty="0">
                <a:latin typeface="Comic Sans MS"/>
                <a:cs typeface="Comic Sans MS"/>
              </a:rPr>
              <a:t>u</a:t>
            </a:r>
            <a:r>
              <a:rPr sz="2200" dirty="0">
                <a:latin typeface="Comic Sans MS"/>
                <a:cs typeface="Comic Sans MS"/>
              </a:rPr>
              <a:t>r</a:t>
            </a:r>
            <a:r>
              <a:rPr sz="2200" spc="-2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e  possesses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~</a:t>
            </a:r>
            <a:r>
              <a:rPr sz="2200" dirty="0">
                <a:solidFill>
                  <a:srgbClr val="3333CC"/>
                </a:solidFill>
                <a:latin typeface="Comic Sans MS"/>
                <a:cs typeface="Comic Sans MS"/>
              </a:rPr>
              <a:t>10</a:t>
            </a:r>
            <a:r>
              <a:rPr sz="2175" baseline="24904" dirty="0">
                <a:solidFill>
                  <a:srgbClr val="434DD6"/>
                </a:solidFill>
                <a:latin typeface="Comic Sans MS"/>
                <a:cs typeface="Comic Sans MS"/>
              </a:rPr>
              <a:t>3</a:t>
            </a:r>
            <a:r>
              <a:rPr sz="2200" dirty="0">
                <a:solidFill>
                  <a:srgbClr val="3333CC"/>
                </a:solidFill>
                <a:latin typeface="Comic Sans MS"/>
                <a:cs typeface="Comic Sans MS"/>
              </a:rPr>
              <a:t>-10</a:t>
            </a:r>
            <a:r>
              <a:rPr sz="2175" baseline="24904" dirty="0">
                <a:solidFill>
                  <a:srgbClr val="434DD6"/>
                </a:solidFill>
                <a:latin typeface="Comic Sans MS"/>
                <a:cs typeface="Comic Sans MS"/>
              </a:rPr>
              <a:t>4</a:t>
            </a:r>
            <a:r>
              <a:rPr sz="2175" spc="307" baseline="24904" dirty="0">
                <a:solidFill>
                  <a:srgbClr val="434DD6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FF0000"/>
                </a:solidFill>
                <a:latin typeface="Comic Sans MS"/>
                <a:cs typeface="Comic Sans MS"/>
              </a:rPr>
              <a:t>mm</a:t>
            </a:r>
            <a:r>
              <a:rPr sz="2175" baseline="24904" dirty="0">
                <a:solidFill>
                  <a:srgbClr val="FF2600"/>
                </a:solidFill>
                <a:latin typeface="Comic Sans MS"/>
                <a:cs typeface="Comic Sans MS"/>
              </a:rPr>
              <a:t>-2</a:t>
            </a:r>
            <a:r>
              <a:rPr sz="2200" dirty="0">
                <a:latin typeface="Comic Sans MS"/>
                <a:cs typeface="Comic Sans MS"/>
              </a:rPr>
              <a:t>.</a:t>
            </a:r>
          </a:p>
          <a:p>
            <a:pPr marL="4648200" marR="93980" lvl="1" indent="-342900" algn="just">
              <a:lnSpc>
                <a:spcPts val="2600"/>
              </a:lnSpc>
              <a:spcBef>
                <a:spcPts val="100"/>
              </a:spcBef>
              <a:buFont typeface="Wingdings"/>
              <a:buChar char=""/>
              <a:tabLst>
                <a:tab pos="4648200" algn="l"/>
              </a:tabLst>
            </a:pPr>
            <a:r>
              <a:rPr sz="2200" spc="-5" dirty="0">
                <a:latin typeface="Comic Sans MS"/>
                <a:cs typeface="Comic Sans MS"/>
              </a:rPr>
              <a:t>Dislocations </a:t>
            </a:r>
            <a:r>
              <a:rPr sz="2200" spc="-5" dirty="0">
                <a:solidFill>
                  <a:srgbClr val="3333CC"/>
                </a:solidFill>
                <a:latin typeface="Comic Sans MS"/>
                <a:cs typeface="Comic Sans MS"/>
              </a:rPr>
              <a:t>entangle </a:t>
            </a:r>
            <a:r>
              <a:rPr sz="2200" dirty="0">
                <a:latin typeface="Comic Sans MS"/>
                <a:cs typeface="Comic Sans MS"/>
              </a:rPr>
              <a:t>with 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one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another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during</a:t>
            </a:r>
            <a:r>
              <a:rPr sz="220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cold </a:t>
            </a:r>
            <a:r>
              <a:rPr sz="2200" dirty="0">
                <a:latin typeface="Comic Sans MS"/>
                <a:cs typeface="Comic Sans MS"/>
              </a:rPr>
              <a:t> </a:t>
            </a:r>
            <a:r>
              <a:rPr sz="2200" spc="40" dirty="0">
                <a:latin typeface="Comic Sans MS"/>
                <a:cs typeface="Comic Sans MS"/>
              </a:rPr>
              <a:t>work.</a:t>
            </a:r>
            <a:r>
              <a:rPr sz="2200" spc="400" dirty="0">
                <a:latin typeface="Comic Sans MS"/>
                <a:cs typeface="Comic Sans MS"/>
              </a:rPr>
              <a:t> </a:t>
            </a:r>
            <a:r>
              <a:rPr sz="2200" spc="40" dirty="0">
                <a:latin typeface="Comic Sans MS"/>
                <a:cs typeface="Comic Sans MS"/>
              </a:rPr>
              <a:t>Hence</a:t>
            </a:r>
            <a:r>
              <a:rPr sz="2200" spc="425" dirty="0">
                <a:latin typeface="Comic Sans MS"/>
                <a:cs typeface="Comic Sans MS"/>
              </a:rPr>
              <a:t> </a:t>
            </a:r>
            <a:r>
              <a:rPr sz="2200" spc="45" dirty="0">
                <a:solidFill>
                  <a:srgbClr val="3333CC"/>
                </a:solidFill>
                <a:latin typeface="Comic Sans MS"/>
                <a:cs typeface="Comic Sans MS"/>
              </a:rPr>
              <a:t>dislocation</a:t>
            </a:r>
            <a:endParaRPr sz="2200" dirty="0">
              <a:latin typeface="Comic Sans MS"/>
              <a:cs typeface="Comic Sans MS"/>
            </a:endParaRPr>
          </a:p>
          <a:p>
            <a:pPr marL="4648200" marR="100330" algn="just">
              <a:lnSpc>
                <a:spcPts val="2600"/>
              </a:lnSpc>
              <a:spcBef>
                <a:spcPts val="100"/>
              </a:spcBef>
            </a:pPr>
            <a:r>
              <a:rPr sz="2200" spc="160" dirty="0">
                <a:solidFill>
                  <a:srgbClr val="3333CC"/>
                </a:solidFill>
                <a:latin typeface="Comic Sans MS"/>
                <a:cs typeface="Comic Sans MS"/>
              </a:rPr>
              <a:t>motion</a:t>
            </a:r>
            <a:r>
              <a:rPr sz="2200" spc="165" dirty="0">
                <a:solidFill>
                  <a:srgbClr val="3333CC"/>
                </a:solidFill>
                <a:latin typeface="Comic Sans MS"/>
                <a:cs typeface="Comic Sans MS"/>
              </a:rPr>
              <a:t> </a:t>
            </a:r>
            <a:r>
              <a:rPr sz="2200" spc="165" dirty="0">
                <a:latin typeface="Comic Sans MS"/>
                <a:cs typeface="Comic Sans MS"/>
              </a:rPr>
              <a:t>becomes</a:t>
            </a:r>
            <a:r>
              <a:rPr sz="2200" spc="170" dirty="0">
                <a:latin typeface="Comic Sans MS"/>
                <a:cs typeface="Comic Sans MS"/>
              </a:rPr>
              <a:t> </a:t>
            </a:r>
            <a:r>
              <a:rPr sz="2200" spc="145" dirty="0">
                <a:latin typeface="Comic Sans MS"/>
                <a:cs typeface="Comic Sans MS"/>
              </a:rPr>
              <a:t>more </a:t>
            </a:r>
            <a:r>
              <a:rPr sz="2200" spc="-645" dirty="0">
                <a:latin typeface="Comic Sans MS"/>
                <a:cs typeface="Comic Sans MS"/>
              </a:rPr>
              <a:t> </a:t>
            </a:r>
            <a:r>
              <a:rPr sz="2200" spc="-5" dirty="0">
                <a:solidFill>
                  <a:srgbClr val="3333CC"/>
                </a:solidFill>
                <a:latin typeface="Comic Sans MS"/>
                <a:cs typeface="Comic Sans MS"/>
              </a:rPr>
              <a:t>difficult</a:t>
            </a:r>
            <a:r>
              <a:rPr sz="2200" spc="-5" dirty="0">
                <a:latin typeface="Comic Sans MS"/>
                <a:cs typeface="Comic Sans MS"/>
              </a:rPr>
              <a:t>.</a:t>
            </a:r>
            <a:endParaRPr sz="2200" dirty="0">
              <a:latin typeface="Comic Sans MS"/>
              <a:cs typeface="Comic Sans MS"/>
            </a:endParaRPr>
          </a:p>
          <a:p>
            <a:pPr marL="4722495" algn="just">
              <a:lnSpc>
                <a:spcPts val="2620"/>
              </a:lnSpc>
              <a:spcBef>
                <a:spcPts val="2380"/>
              </a:spcBef>
            </a:pPr>
            <a:r>
              <a:rPr sz="2200" spc="-5" dirty="0">
                <a:latin typeface="Comic Sans MS"/>
                <a:cs typeface="Comic Sans MS"/>
              </a:rPr>
              <a:t>As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  </a:t>
            </a:r>
            <a:r>
              <a:rPr sz="2200" spc="6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,</a:t>
            </a:r>
            <a:r>
              <a:rPr sz="2200" spc="64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strain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rate</a:t>
            </a:r>
            <a:endParaRPr sz="2200" dirty="0">
              <a:latin typeface="Comic Sans MS"/>
              <a:cs typeface="Comic Sans MS"/>
            </a:endParaRPr>
          </a:p>
          <a:p>
            <a:pPr marL="5918200">
              <a:lnSpc>
                <a:spcPts val="2620"/>
              </a:lnSpc>
            </a:pPr>
            <a:r>
              <a:rPr sz="2200" spc="-5" dirty="0">
                <a:latin typeface="Comic Sans MS"/>
                <a:cs typeface="Comic Sans MS"/>
              </a:rPr>
              <a:t>stored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energy</a:t>
            </a:r>
            <a:endParaRPr sz="2200" dirty="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30897" y="6406196"/>
            <a:ext cx="152400" cy="315595"/>
          </a:xfrm>
          <a:custGeom>
            <a:avLst/>
            <a:gdLst/>
            <a:ahLst/>
            <a:cxnLst/>
            <a:rect l="l" t="t" r="r" b="b"/>
            <a:pathLst>
              <a:path w="152400" h="315595">
                <a:moveTo>
                  <a:pt x="114300" y="0"/>
                </a:moveTo>
                <a:lnTo>
                  <a:pt x="38100" y="0"/>
                </a:lnTo>
                <a:lnTo>
                  <a:pt x="38100" y="239060"/>
                </a:lnTo>
                <a:lnTo>
                  <a:pt x="0" y="239060"/>
                </a:lnTo>
                <a:lnTo>
                  <a:pt x="76200" y="315260"/>
                </a:lnTo>
                <a:lnTo>
                  <a:pt x="152400" y="239060"/>
                </a:lnTo>
                <a:lnTo>
                  <a:pt x="114300" y="239060"/>
                </a:lnTo>
                <a:lnTo>
                  <a:pt x="114300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77198" y="6090601"/>
            <a:ext cx="152400" cy="315595"/>
          </a:xfrm>
          <a:custGeom>
            <a:avLst/>
            <a:gdLst/>
            <a:ahLst/>
            <a:cxnLst/>
            <a:rect l="l" t="t" r="r" b="b"/>
            <a:pathLst>
              <a:path w="152400" h="315595">
                <a:moveTo>
                  <a:pt x="76200" y="0"/>
                </a:moveTo>
                <a:lnTo>
                  <a:pt x="0" y="76200"/>
                </a:lnTo>
                <a:lnTo>
                  <a:pt x="38100" y="76200"/>
                </a:lnTo>
                <a:lnTo>
                  <a:pt x="38100" y="315260"/>
                </a:lnTo>
                <a:lnTo>
                  <a:pt x="114300" y="315260"/>
                </a:lnTo>
                <a:lnTo>
                  <a:pt x="114300" y="76200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4400" y="6486525"/>
            <a:ext cx="152400" cy="315595"/>
          </a:xfrm>
          <a:custGeom>
            <a:avLst/>
            <a:gdLst/>
            <a:ahLst/>
            <a:cxnLst/>
            <a:rect l="l" t="t" r="r" b="b"/>
            <a:pathLst>
              <a:path w="152400" h="315595">
                <a:moveTo>
                  <a:pt x="76200" y="0"/>
                </a:moveTo>
                <a:lnTo>
                  <a:pt x="0" y="76200"/>
                </a:lnTo>
                <a:lnTo>
                  <a:pt x="38100" y="76200"/>
                </a:lnTo>
                <a:lnTo>
                  <a:pt x="38100" y="315260"/>
                </a:lnTo>
                <a:lnTo>
                  <a:pt x="114300" y="315260"/>
                </a:lnTo>
                <a:lnTo>
                  <a:pt x="114300" y="76200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9888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90219" y="1447800"/>
            <a:ext cx="8059420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Times New Roman"/>
                <a:cs typeface="Times New Roman"/>
              </a:rPr>
              <a:t>Dislocation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density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increases,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which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leads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 a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increase in yield strength: Materials becomes 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harder.</a:t>
            </a:r>
            <a:endParaRPr sz="3200" dirty="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Times New Roman"/>
                <a:cs typeface="Times New Roman"/>
              </a:rPr>
              <a:t>Ductility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tensile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strength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also increases.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219" y="3276600"/>
            <a:ext cx="6967982" cy="334391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42858" y="457200"/>
            <a:ext cx="38627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none" spc="-175" dirty="0">
                <a:solidFill>
                  <a:srgbClr val="4E5B6E"/>
                </a:solidFill>
                <a:latin typeface="Calibri"/>
                <a:cs typeface="Calibri"/>
              </a:rPr>
              <a:t>R</a:t>
            </a:r>
            <a:r>
              <a:rPr sz="4000" u="none" spc="-100" dirty="0">
                <a:solidFill>
                  <a:srgbClr val="4E5B6E"/>
                </a:solidFill>
                <a:latin typeface="Calibri"/>
                <a:cs typeface="Calibri"/>
              </a:rPr>
              <a:t>e</a:t>
            </a:r>
            <a:r>
              <a:rPr sz="4000" u="none" spc="-110" dirty="0">
                <a:solidFill>
                  <a:srgbClr val="4E5B6E"/>
                </a:solidFill>
                <a:latin typeface="Calibri"/>
                <a:cs typeface="Calibri"/>
              </a:rPr>
              <a:t>s</a:t>
            </a:r>
            <a:r>
              <a:rPr sz="4000" u="none" spc="-105" dirty="0">
                <a:solidFill>
                  <a:srgbClr val="4E5B6E"/>
                </a:solidFill>
                <a:latin typeface="Calibri"/>
                <a:cs typeface="Calibri"/>
              </a:rPr>
              <a:t>u</a:t>
            </a:r>
            <a:r>
              <a:rPr sz="4000" u="none" spc="-110" dirty="0">
                <a:solidFill>
                  <a:srgbClr val="4E5B6E"/>
                </a:solidFill>
                <a:latin typeface="Calibri"/>
                <a:cs typeface="Calibri"/>
              </a:rPr>
              <a:t>l</a:t>
            </a:r>
            <a:r>
              <a:rPr sz="4000" u="none" spc="-5" dirty="0">
                <a:solidFill>
                  <a:srgbClr val="4E5B6E"/>
                </a:solidFill>
                <a:latin typeface="Calibri"/>
                <a:cs typeface="Calibri"/>
              </a:rPr>
              <a:t>t</a:t>
            </a:r>
            <a:r>
              <a:rPr sz="4000" u="none" spc="-229" dirty="0">
                <a:solidFill>
                  <a:srgbClr val="4E5B6E"/>
                </a:solidFill>
                <a:latin typeface="Calibri"/>
                <a:cs typeface="Calibri"/>
              </a:rPr>
              <a:t> </a:t>
            </a:r>
            <a:r>
              <a:rPr sz="4000" u="none" spc="-100" dirty="0">
                <a:solidFill>
                  <a:srgbClr val="4E5B6E"/>
                </a:solidFill>
                <a:latin typeface="Calibri"/>
                <a:cs typeface="Calibri"/>
              </a:rPr>
              <a:t>o</a:t>
            </a:r>
            <a:r>
              <a:rPr sz="4000" u="none" spc="-5" dirty="0">
                <a:solidFill>
                  <a:srgbClr val="4E5B6E"/>
                </a:solidFill>
                <a:latin typeface="Calibri"/>
                <a:cs typeface="Calibri"/>
              </a:rPr>
              <a:t>f</a:t>
            </a:r>
            <a:r>
              <a:rPr sz="4000" u="none" spc="-195" dirty="0">
                <a:solidFill>
                  <a:srgbClr val="4E5B6E"/>
                </a:solidFill>
                <a:latin typeface="Calibri"/>
                <a:cs typeface="Calibri"/>
              </a:rPr>
              <a:t> </a:t>
            </a:r>
            <a:r>
              <a:rPr sz="4000" u="none" spc="-100" dirty="0">
                <a:solidFill>
                  <a:srgbClr val="4E5B6E"/>
                </a:solidFill>
                <a:latin typeface="Calibri"/>
                <a:cs typeface="Calibri"/>
              </a:rPr>
              <a:t>Co</a:t>
            </a:r>
            <a:r>
              <a:rPr sz="4000" u="none" spc="-110" dirty="0">
                <a:solidFill>
                  <a:srgbClr val="4E5B6E"/>
                </a:solidFill>
                <a:latin typeface="Calibri"/>
                <a:cs typeface="Calibri"/>
              </a:rPr>
              <a:t>l</a:t>
            </a:r>
            <a:r>
              <a:rPr sz="4000" u="none" spc="-5" dirty="0">
                <a:solidFill>
                  <a:srgbClr val="4E5B6E"/>
                </a:solidFill>
                <a:latin typeface="Calibri"/>
                <a:cs typeface="Calibri"/>
              </a:rPr>
              <a:t>d</a:t>
            </a:r>
            <a:r>
              <a:rPr sz="4000" u="none" spc="-225" dirty="0">
                <a:solidFill>
                  <a:srgbClr val="4E5B6E"/>
                </a:solidFill>
                <a:latin typeface="Calibri"/>
                <a:cs typeface="Calibri"/>
              </a:rPr>
              <a:t> </a:t>
            </a:r>
            <a:r>
              <a:rPr sz="4000" u="none" spc="-280" dirty="0">
                <a:solidFill>
                  <a:srgbClr val="4E5B6E"/>
                </a:solidFill>
                <a:latin typeface="Calibri"/>
                <a:cs typeface="Calibri"/>
              </a:rPr>
              <a:t>W</a:t>
            </a:r>
            <a:r>
              <a:rPr sz="4000" u="none" spc="-100" dirty="0">
                <a:solidFill>
                  <a:srgbClr val="4E5B6E"/>
                </a:solidFill>
                <a:latin typeface="Calibri"/>
                <a:cs typeface="Calibri"/>
              </a:rPr>
              <a:t>o</a:t>
            </a:r>
            <a:r>
              <a:rPr sz="4000" u="none" spc="-105" dirty="0">
                <a:solidFill>
                  <a:srgbClr val="4E5B6E"/>
                </a:solidFill>
                <a:latin typeface="Calibri"/>
                <a:cs typeface="Calibri"/>
              </a:rPr>
              <a:t>r</a:t>
            </a:r>
            <a:r>
              <a:rPr sz="4000" u="none" spc="-5" dirty="0">
                <a:solidFill>
                  <a:srgbClr val="4E5B6E"/>
                </a:solidFill>
                <a:latin typeface="Calibri"/>
                <a:cs typeface="Calibri"/>
              </a:rPr>
              <a:t>k</a:t>
            </a:r>
            <a:endParaRPr sz="4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6382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0" y="1216528"/>
            <a:ext cx="6812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omic Sans MS"/>
                <a:cs typeface="Comic Sans MS"/>
              </a:rPr>
              <a:t>Can </a:t>
            </a:r>
            <a:r>
              <a:rPr sz="2400" dirty="0">
                <a:latin typeface="Comic Sans MS"/>
                <a:cs typeface="Comic Sans MS"/>
              </a:rPr>
              <a:t>be </a:t>
            </a:r>
            <a:r>
              <a:rPr sz="2400" spc="-5" dirty="0">
                <a:latin typeface="Comic Sans MS"/>
                <a:cs typeface="Comic Sans MS"/>
              </a:rPr>
              <a:t>induced </a:t>
            </a:r>
            <a:r>
              <a:rPr sz="2400" dirty="0">
                <a:latin typeface="Comic Sans MS"/>
                <a:cs typeface="Comic Sans MS"/>
              </a:rPr>
              <a:t>by </a:t>
            </a:r>
            <a:r>
              <a:rPr sz="2400" spc="-5" dirty="0">
                <a:latin typeface="Comic Sans MS"/>
                <a:cs typeface="Comic Sans MS"/>
              </a:rPr>
              <a:t>rolling</a:t>
            </a:r>
            <a:r>
              <a:rPr sz="2400" dirty="0">
                <a:latin typeface="Comic Sans MS"/>
                <a:cs typeface="Comic Sans MS"/>
              </a:rPr>
              <a:t> a</a:t>
            </a:r>
            <a:r>
              <a:rPr sz="2400" spc="-5" dirty="0">
                <a:latin typeface="Comic Sans MS"/>
                <a:cs typeface="Comic Sans MS"/>
              </a:rPr>
              <a:t> polycrystalline</a:t>
            </a:r>
            <a:r>
              <a:rPr sz="2400" dirty="0">
                <a:latin typeface="Comic Sans MS"/>
                <a:cs typeface="Comic Sans MS"/>
              </a:rPr>
              <a:t> metal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5400" y="2133600"/>
            <a:ext cx="2111375" cy="2590800"/>
            <a:chOff x="1295400" y="2133600"/>
            <a:chExt cx="2111375" cy="2590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2133600"/>
              <a:ext cx="2111375" cy="2590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23975" y="4511675"/>
              <a:ext cx="1924050" cy="0"/>
            </a:xfrm>
            <a:custGeom>
              <a:avLst/>
              <a:gdLst/>
              <a:ahLst/>
              <a:cxnLst/>
              <a:rect l="l" t="t" r="r" b="b"/>
              <a:pathLst>
                <a:path w="1924050">
                  <a:moveTo>
                    <a:pt x="0" y="0"/>
                  </a:moveTo>
                  <a:lnTo>
                    <a:pt x="423862" y="0"/>
                  </a:lnTo>
                </a:path>
                <a:path w="1924050">
                  <a:moveTo>
                    <a:pt x="1361939" y="0"/>
                  </a:moveTo>
                  <a:lnTo>
                    <a:pt x="19240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95400" y="4468812"/>
              <a:ext cx="1981200" cy="85725"/>
            </a:xfrm>
            <a:custGeom>
              <a:avLst/>
              <a:gdLst/>
              <a:ahLst/>
              <a:cxnLst/>
              <a:rect l="l" t="t" r="r" b="b"/>
              <a:pathLst>
                <a:path w="1981200" h="85725">
                  <a:moveTo>
                    <a:pt x="85725" y="0"/>
                  </a:moveTo>
                  <a:lnTo>
                    <a:pt x="0" y="42862"/>
                  </a:lnTo>
                  <a:lnTo>
                    <a:pt x="85725" y="85725"/>
                  </a:lnTo>
                  <a:lnTo>
                    <a:pt x="85725" y="0"/>
                  </a:lnTo>
                  <a:close/>
                </a:path>
                <a:path w="1981200" h="85725">
                  <a:moveTo>
                    <a:pt x="1981200" y="42862"/>
                  </a:moveTo>
                  <a:lnTo>
                    <a:pt x="1895475" y="0"/>
                  </a:lnTo>
                  <a:lnTo>
                    <a:pt x="1895475" y="85725"/>
                  </a:lnTo>
                  <a:lnTo>
                    <a:pt x="1981200" y="42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1600" y="2381070"/>
            <a:ext cx="3200398" cy="154463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45539" y="1704956"/>
            <a:ext cx="2100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omic Sans MS"/>
                <a:cs typeface="Comic Sans MS"/>
              </a:rPr>
              <a:t>-before</a:t>
            </a:r>
            <a:r>
              <a:rPr sz="2400" spc="-5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rolling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65140" y="1781156"/>
            <a:ext cx="1892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omic Sans MS"/>
                <a:cs typeface="Comic Sans MS"/>
              </a:rPr>
              <a:t>-after</a:t>
            </a:r>
            <a:r>
              <a:rPr sz="2400" spc="-5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rolling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47837" y="4343400"/>
            <a:ext cx="938530" cy="3390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7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60"/>
              </a:spcBef>
            </a:pPr>
            <a:r>
              <a:rPr sz="1600" spc="-5" dirty="0">
                <a:latin typeface="Comic Sans MS"/>
                <a:cs typeface="Comic Sans MS"/>
              </a:rPr>
              <a:t>235</a:t>
            </a:r>
            <a:r>
              <a:rPr sz="1600" spc="-50" dirty="0">
                <a:latin typeface="Comic Sans MS"/>
                <a:cs typeface="Comic Sans MS"/>
              </a:rPr>
              <a:t> </a:t>
            </a:r>
            <a:r>
              <a:rPr sz="1600" spc="-5" dirty="0">
                <a:latin typeface="Comic Sans MS"/>
                <a:cs typeface="Comic Sans MS"/>
              </a:rPr>
              <a:t>mm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740" y="4940359"/>
            <a:ext cx="3387090" cy="1483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7760">
              <a:lnSpc>
                <a:spcPts val="2840"/>
              </a:lnSpc>
              <a:spcBef>
                <a:spcPts val="100"/>
              </a:spcBef>
            </a:pPr>
            <a:r>
              <a:rPr sz="2400" spc="-5" dirty="0">
                <a:solidFill>
                  <a:srgbClr val="3333CC"/>
                </a:solidFill>
                <a:latin typeface="Comic Sans MS"/>
                <a:cs typeface="Comic Sans MS"/>
              </a:rPr>
              <a:t>isotropic</a:t>
            </a:r>
            <a:endParaRPr sz="2400">
              <a:latin typeface="Comic Sans MS"/>
              <a:cs typeface="Comic Sans MS"/>
            </a:endParaRPr>
          </a:p>
          <a:p>
            <a:pPr marL="12700" marR="5080">
              <a:lnSpc>
                <a:spcPts val="2900"/>
              </a:lnSpc>
              <a:spcBef>
                <a:spcPts val="40"/>
              </a:spcBef>
            </a:pPr>
            <a:r>
              <a:rPr sz="2400" dirty="0">
                <a:latin typeface="Comic Sans MS"/>
                <a:cs typeface="Comic Sans MS"/>
              </a:rPr>
              <a:t>since</a:t>
            </a:r>
            <a:r>
              <a:rPr sz="2400" spc="-2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grains</a:t>
            </a:r>
            <a:r>
              <a:rPr sz="2400" spc="-2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are</a:t>
            </a:r>
            <a:r>
              <a:rPr sz="2400" spc="-4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approx. </a:t>
            </a:r>
            <a:r>
              <a:rPr sz="2400" spc="-70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spherical &amp; </a:t>
            </a:r>
            <a:r>
              <a:rPr sz="2400" spc="-5" dirty="0">
                <a:latin typeface="Comic Sans MS"/>
                <a:cs typeface="Comic Sans MS"/>
              </a:rPr>
              <a:t>randomly </a:t>
            </a:r>
            <a:r>
              <a:rPr sz="240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oriented.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90440" y="4909820"/>
            <a:ext cx="3689350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 algn="ctr">
              <a:lnSpc>
                <a:spcPts val="2840"/>
              </a:lnSpc>
              <a:spcBef>
                <a:spcPts val="100"/>
              </a:spcBef>
            </a:pPr>
            <a:r>
              <a:rPr sz="2400" spc="-5" dirty="0">
                <a:solidFill>
                  <a:srgbClr val="3333CC"/>
                </a:solidFill>
                <a:latin typeface="Comic Sans MS"/>
                <a:cs typeface="Comic Sans MS"/>
              </a:rPr>
              <a:t>anisotropic</a:t>
            </a:r>
            <a:endParaRPr sz="2400">
              <a:latin typeface="Comic Sans MS"/>
              <a:cs typeface="Comic Sans MS"/>
            </a:endParaRPr>
          </a:p>
          <a:p>
            <a:pPr marL="12700" marR="5080" algn="ctr">
              <a:lnSpc>
                <a:spcPts val="2900"/>
              </a:lnSpc>
              <a:spcBef>
                <a:spcPts val="40"/>
              </a:spcBef>
            </a:pPr>
            <a:r>
              <a:rPr sz="2400" dirty="0">
                <a:latin typeface="Comic Sans MS"/>
                <a:cs typeface="Comic Sans MS"/>
              </a:rPr>
              <a:t>since</a:t>
            </a:r>
            <a:r>
              <a:rPr sz="2400" spc="-3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rolling</a:t>
            </a:r>
            <a:r>
              <a:rPr sz="2400" spc="-2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affects</a:t>
            </a:r>
            <a:r>
              <a:rPr sz="2400" spc="-2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grain </a:t>
            </a:r>
            <a:r>
              <a:rPr sz="2400" spc="-70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orientation</a:t>
            </a:r>
            <a:r>
              <a:rPr sz="2400" spc="-1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and shape.</a:t>
            </a:r>
            <a:endParaRPr sz="2400">
              <a:latin typeface="Comic Sans MS"/>
              <a:cs typeface="Comic Sans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107764" y="3995737"/>
            <a:ext cx="914400" cy="85725"/>
            <a:chOff x="6107764" y="3995737"/>
            <a:chExt cx="914400" cy="85725"/>
          </a:xfrm>
        </p:grpSpPr>
        <p:sp>
          <p:nvSpPr>
            <p:cNvPr id="14" name="object 14"/>
            <p:cNvSpPr/>
            <p:nvPr/>
          </p:nvSpPr>
          <p:spPr>
            <a:xfrm>
              <a:off x="6136338" y="4038599"/>
              <a:ext cx="857250" cy="0"/>
            </a:xfrm>
            <a:custGeom>
              <a:avLst/>
              <a:gdLst/>
              <a:ahLst/>
              <a:cxnLst/>
              <a:rect l="l" t="t" r="r" b="b"/>
              <a:pathLst>
                <a:path w="857250">
                  <a:moveTo>
                    <a:pt x="0" y="0"/>
                  </a:moveTo>
                  <a:lnTo>
                    <a:pt x="8572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07760" y="3995737"/>
              <a:ext cx="914400" cy="85725"/>
            </a:xfrm>
            <a:custGeom>
              <a:avLst/>
              <a:gdLst/>
              <a:ahLst/>
              <a:cxnLst/>
              <a:rect l="l" t="t" r="r" b="b"/>
              <a:pathLst>
                <a:path w="914400" h="85725">
                  <a:moveTo>
                    <a:pt x="85725" y="0"/>
                  </a:moveTo>
                  <a:lnTo>
                    <a:pt x="0" y="42862"/>
                  </a:lnTo>
                  <a:lnTo>
                    <a:pt x="85725" y="85725"/>
                  </a:lnTo>
                  <a:lnTo>
                    <a:pt x="85725" y="0"/>
                  </a:lnTo>
                  <a:close/>
                </a:path>
                <a:path w="914400" h="85725">
                  <a:moveTo>
                    <a:pt x="914400" y="42862"/>
                  </a:moveTo>
                  <a:lnTo>
                    <a:pt x="828675" y="0"/>
                  </a:lnTo>
                  <a:lnTo>
                    <a:pt x="828675" y="85725"/>
                  </a:lnTo>
                  <a:lnTo>
                    <a:pt x="914400" y="42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548006" y="4067154"/>
            <a:ext cx="2279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omic Sans MS"/>
                <a:cs typeface="Comic Sans MS"/>
              </a:rPr>
              <a:t>rolling</a:t>
            </a:r>
            <a:r>
              <a:rPr sz="2400" spc="-5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direction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810099" y="307658"/>
            <a:ext cx="352932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Anisotropy</a:t>
            </a:r>
            <a:r>
              <a:rPr spc="-30" dirty="0"/>
              <a:t> </a:t>
            </a:r>
            <a:r>
              <a:rPr spc="-5" dirty="0"/>
              <a:t>in</a:t>
            </a:r>
            <a:r>
              <a:rPr spc="-20" dirty="0"/>
              <a:t> </a:t>
            </a:r>
            <a:r>
              <a:rPr spc="5" dirty="0">
                <a:solidFill>
                  <a:srgbClr val="CE1C00"/>
                </a:solidFill>
                <a:latin typeface="Symbol"/>
                <a:cs typeface="Symbol"/>
              </a:rPr>
              <a:t></a:t>
            </a:r>
            <a:r>
              <a:rPr sz="3150" spc="7" baseline="-21164" dirty="0">
                <a:solidFill>
                  <a:srgbClr val="CE1C00"/>
                </a:solidFill>
              </a:rPr>
              <a:t>yield</a:t>
            </a:r>
            <a:endParaRPr sz="3150" baseline="-21164">
              <a:latin typeface="Symbol"/>
              <a:cs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1867777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0488"/>
            <a:ext cx="8229600" cy="86836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1702F65-DAEA-4461-976F-7A96BA46CAD9}" type="datetime1">
              <a:rPr lang="en-IN" smtClean="0"/>
              <a:t>11-03-2025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VCE,HYB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8AF29B0-4969-4D38-8A66-87008B6942E4}" type="slidenum">
              <a:rPr lang="en-IN" smtClean="0"/>
              <a:pPr/>
              <a:t>2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type="body" idx="4294967295"/>
          </p:nvPr>
        </p:nvSpPr>
        <p:spPr>
          <a:xfrm>
            <a:off x="69850" y="1600200"/>
            <a:ext cx="9074150" cy="443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rgbClr val="FF0000"/>
                </a:solidFill>
                <a:latin typeface="SFBX1200"/>
              </a:rPr>
              <a:t>UNIT-III</a:t>
            </a:r>
          </a:p>
          <a:p>
            <a:pPr algn="ctr"/>
            <a:r>
              <a:rPr lang="en-US" sz="7200" dirty="0">
                <a:solidFill>
                  <a:srgbClr val="FF0000"/>
                </a:solidFill>
              </a:rPr>
              <a:t>HOT WORKING AND COLD WORKING</a:t>
            </a:r>
            <a:r>
              <a:rPr lang="en-US" sz="7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7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7200" dirty="0">
              <a:solidFill>
                <a:srgbClr val="FF0000"/>
              </a:solidFill>
            </a:endParaRPr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86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6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4846" y="253841"/>
            <a:ext cx="61995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Annealing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Cold-Worked</a:t>
            </a:r>
            <a:r>
              <a:rPr spc="-15" dirty="0"/>
              <a:t> </a:t>
            </a:r>
            <a:r>
              <a:rPr spc="-5" dirty="0"/>
              <a:t>Metal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8377" y="1066800"/>
            <a:ext cx="8077834" cy="3612911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55600" marR="5080" indent="-342900" algn="just">
              <a:lnSpc>
                <a:spcPts val="2600"/>
              </a:lnSpc>
              <a:spcBef>
                <a:spcPts val="219"/>
              </a:spcBef>
              <a:buFont typeface="Wingdings"/>
              <a:buChar char=""/>
              <a:tabLst>
                <a:tab pos="363855" algn="l"/>
              </a:tabLst>
            </a:pPr>
            <a:r>
              <a:rPr sz="2200" spc="110" dirty="0">
                <a:latin typeface="Comic Sans MS"/>
                <a:cs typeface="Comic Sans MS"/>
              </a:rPr>
              <a:t>Annealing</a:t>
            </a:r>
            <a:r>
              <a:rPr sz="2200" spc="114" dirty="0">
                <a:latin typeface="Comic Sans MS"/>
                <a:cs typeface="Comic Sans MS"/>
              </a:rPr>
              <a:t> </a:t>
            </a:r>
            <a:r>
              <a:rPr sz="2200" spc="60" dirty="0">
                <a:latin typeface="Comic Sans MS"/>
                <a:cs typeface="Comic Sans MS"/>
              </a:rPr>
              <a:t>of</a:t>
            </a:r>
            <a:r>
              <a:rPr sz="2200" spc="65" dirty="0">
                <a:latin typeface="Comic Sans MS"/>
                <a:cs typeface="Comic Sans MS"/>
              </a:rPr>
              <a:t> </a:t>
            </a:r>
            <a:r>
              <a:rPr sz="2200" spc="80" dirty="0">
                <a:latin typeface="Comic Sans MS"/>
                <a:cs typeface="Comic Sans MS"/>
              </a:rPr>
              <a:t>the</a:t>
            </a:r>
            <a:r>
              <a:rPr sz="2200" spc="85" dirty="0">
                <a:latin typeface="Comic Sans MS"/>
                <a:cs typeface="Comic Sans MS"/>
              </a:rPr>
              <a:t> </a:t>
            </a:r>
            <a:r>
              <a:rPr sz="2200" spc="90" dirty="0">
                <a:latin typeface="Comic Sans MS"/>
                <a:cs typeface="Comic Sans MS"/>
              </a:rPr>
              <a:t>cold</a:t>
            </a:r>
            <a:r>
              <a:rPr sz="2200" spc="95" dirty="0">
                <a:latin typeface="Comic Sans MS"/>
                <a:cs typeface="Comic Sans MS"/>
              </a:rPr>
              <a:t> </a:t>
            </a:r>
            <a:r>
              <a:rPr sz="2200" spc="100" dirty="0">
                <a:latin typeface="Comic Sans MS"/>
                <a:cs typeface="Comic Sans MS"/>
              </a:rPr>
              <a:t>worked</a:t>
            </a:r>
            <a:r>
              <a:rPr sz="2200" spc="105" dirty="0">
                <a:latin typeface="Comic Sans MS"/>
                <a:cs typeface="Comic Sans MS"/>
              </a:rPr>
              <a:t> </a:t>
            </a:r>
            <a:r>
              <a:rPr sz="2200" spc="110" dirty="0">
                <a:latin typeface="Comic Sans MS"/>
                <a:cs typeface="Comic Sans MS"/>
              </a:rPr>
              <a:t>structure</a:t>
            </a:r>
            <a:r>
              <a:rPr sz="2200" spc="114" dirty="0">
                <a:latin typeface="Comic Sans MS"/>
                <a:cs typeface="Comic Sans MS"/>
              </a:rPr>
              <a:t> </a:t>
            </a:r>
            <a:r>
              <a:rPr sz="2200" spc="60" dirty="0">
                <a:latin typeface="Comic Sans MS"/>
                <a:cs typeface="Comic Sans MS"/>
              </a:rPr>
              <a:t>at</a:t>
            </a:r>
            <a:r>
              <a:rPr sz="2200" spc="65" dirty="0">
                <a:latin typeface="Comic Sans MS"/>
                <a:cs typeface="Comic Sans MS"/>
              </a:rPr>
              <a:t> </a:t>
            </a:r>
            <a:r>
              <a:rPr sz="2200" b="1" spc="90" dirty="0">
                <a:latin typeface="Comic Sans MS"/>
                <a:cs typeface="Comic Sans MS"/>
              </a:rPr>
              <a:t>high </a:t>
            </a:r>
            <a:r>
              <a:rPr sz="2200" b="1" spc="95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temperature </a:t>
            </a:r>
            <a:r>
              <a:rPr sz="2200" b="1" spc="-5" dirty="0">
                <a:latin typeface="Comic Sans MS"/>
                <a:cs typeface="Comic Sans MS"/>
              </a:rPr>
              <a:t>softens </a:t>
            </a:r>
            <a:r>
              <a:rPr sz="2200" spc="-5" dirty="0">
                <a:latin typeface="Comic Sans MS"/>
                <a:cs typeface="Comic Sans MS"/>
              </a:rPr>
              <a:t>the </a:t>
            </a:r>
            <a:r>
              <a:rPr sz="2200" dirty="0">
                <a:latin typeface="Comic Sans MS"/>
                <a:cs typeface="Comic Sans MS"/>
              </a:rPr>
              <a:t>metal and </a:t>
            </a:r>
            <a:r>
              <a:rPr sz="2200" spc="-5" dirty="0">
                <a:latin typeface="Comic Sans MS"/>
                <a:cs typeface="Comic Sans MS"/>
              </a:rPr>
              <a:t>reverts to </a:t>
            </a:r>
            <a:r>
              <a:rPr sz="2200" dirty="0">
                <a:latin typeface="Comic Sans MS"/>
                <a:cs typeface="Comic Sans MS"/>
              </a:rPr>
              <a:t>a </a:t>
            </a:r>
            <a:r>
              <a:rPr sz="2200" b="1" dirty="0">
                <a:latin typeface="Comic Sans MS"/>
                <a:cs typeface="Comic Sans MS"/>
              </a:rPr>
              <a:t>strain- </a:t>
            </a:r>
            <a:r>
              <a:rPr sz="2200" b="1" spc="5" dirty="0">
                <a:latin typeface="Comic Sans MS"/>
                <a:cs typeface="Comic Sans MS"/>
              </a:rPr>
              <a:t> </a:t>
            </a:r>
            <a:r>
              <a:rPr sz="2200" b="1" spc="-5" dirty="0">
                <a:latin typeface="Comic Sans MS"/>
                <a:cs typeface="Comic Sans MS"/>
              </a:rPr>
              <a:t>free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condition.</a:t>
            </a:r>
            <a:endParaRPr sz="2200" dirty="0">
              <a:latin typeface="Comic Sans MS"/>
              <a:cs typeface="Comic Sans MS"/>
            </a:endParaRPr>
          </a:p>
          <a:p>
            <a:pPr marL="355600" marR="5080" indent="-342900" algn="just">
              <a:lnSpc>
                <a:spcPts val="2570"/>
              </a:lnSpc>
              <a:spcBef>
                <a:spcPts val="650"/>
              </a:spcBef>
              <a:buFont typeface="Wingdings"/>
              <a:buChar char=""/>
              <a:tabLst>
                <a:tab pos="355600" algn="l"/>
              </a:tabLst>
            </a:pPr>
            <a:r>
              <a:rPr sz="2200" spc="-5" dirty="0">
                <a:latin typeface="Comic Sans MS"/>
                <a:cs typeface="Comic Sans MS"/>
              </a:rPr>
              <a:t>The transformations that take place during annealing are </a:t>
            </a:r>
            <a:r>
              <a:rPr sz="2200" dirty="0">
                <a:latin typeface="Comic Sans MS"/>
                <a:cs typeface="Comic Sans MS"/>
              </a:rPr>
              <a:t> </a:t>
            </a:r>
            <a:r>
              <a:rPr sz="2200" spc="-5" dirty="0">
                <a:solidFill>
                  <a:srgbClr val="3333CC"/>
                </a:solidFill>
                <a:latin typeface="Comic Sans MS"/>
                <a:cs typeface="Comic Sans MS"/>
              </a:rPr>
              <a:t>recovery</a:t>
            </a:r>
            <a:r>
              <a:rPr sz="2200" spc="-5" dirty="0">
                <a:latin typeface="Comic Sans MS"/>
                <a:cs typeface="Comic Sans MS"/>
              </a:rPr>
              <a:t>,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spc="-5" dirty="0">
                <a:solidFill>
                  <a:srgbClr val="3333CC"/>
                </a:solidFill>
                <a:latin typeface="Comic Sans MS"/>
                <a:cs typeface="Comic Sans MS"/>
              </a:rPr>
              <a:t>recrystallization</a:t>
            </a:r>
            <a:r>
              <a:rPr sz="2200" spc="10" dirty="0">
                <a:solidFill>
                  <a:srgbClr val="3333CC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and </a:t>
            </a:r>
            <a:r>
              <a:rPr sz="2200" dirty="0">
                <a:solidFill>
                  <a:srgbClr val="3333CC"/>
                </a:solidFill>
                <a:latin typeface="Comic Sans MS"/>
                <a:cs typeface="Comic Sans MS"/>
              </a:rPr>
              <a:t>grain</a:t>
            </a:r>
            <a:r>
              <a:rPr sz="2200" spc="10" dirty="0">
                <a:solidFill>
                  <a:srgbClr val="3333CC"/>
                </a:solidFill>
                <a:latin typeface="Comic Sans MS"/>
                <a:cs typeface="Comic Sans MS"/>
              </a:rPr>
              <a:t> </a:t>
            </a:r>
            <a:r>
              <a:rPr sz="2200" spc="-5" dirty="0">
                <a:solidFill>
                  <a:srgbClr val="3333CC"/>
                </a:solidFill>
                <a:latin typeface="Comic Sans MS"/>
                <a:cs typeface="Comic Sans MS"/>
              </a:rPr>
              <a:t>growth</a:t>
            </a:r>
            <a:r>
              <a:rPr sz="2200" spc="-5" dirty="0">
                <a:latin typeface="Comic Sans MS"/>
                <a:cs typeface="Comic Sans MS"/>
              </a:rPr>
              <a:t>,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respectively.</a:t>
            </a:r>
            <a:endParaRPr sz="2200" dirty="0">
              <a:latin typeface="Comic Sans MS"/>
              <a:cs typeface="Comic Sans MS"/>
            </a:endParaRPr>
          </a:p>
          <a:p>
            <a:pPr marL="355600" marR="5080" indent="-342900" algn="just">
              <a:lnSpc>
                <a:spcPct val="99800"/>
              </a:lnSpc>
              <a:spcBef>
                <a:spcPts val="520"/>
              </a:spcBef>
              <a:buFont typeface="Wingdings"/>
              <a:buChar char=""/>
              <a:tabLst>
                <a:tab pos="355600" algn="l"/>
              </a:tabLst>
            </a:pPr>
            <a:r>
              <a:rPr sz="2200" dirty="0">
                <a:latin typeface="Comic Sans MS"/>
                <a:cs typeface="Comic Sans MS"/>
              </a:rPr>
              <a:t>The </a:t>
            </a:r>
            <a:r>
              <a:rPr sz="2200" b="1" dirty="0">
                <a:solidFill>
                  <a:srgbClr val="C00000"/>
                </a:solidFill>
                <a:latin typeface="Comic Sans MS"/>
                <a:cs typeface="Comic Sans MS"/>
              </a:rPr>
              <a:t>driving </a:t>
            </a:r>
            <a:r>
              <a:rPr sz="2200" b="1" spc="-5" dirty="0">
                <a:solidFill>
                  <a:srgbClr val="C00000"/>
                </a:solidFill>
                <a:latin typeface="Comic Sans MS"/>
                <a:cs typeface="Comic Sans MS"/>
              </a:rPr>
              <a:t>force </a:t>
            </a:r>
            <a:r>
              <a:rPr sz="2200" spc="-5" dirty="0">
                <a:latin typeface="Comic Sans MS"/>
                <a:cs typeface="Comic Sans MS"/>
              </a:rPr>
              <a:t>for recovery and recrystallization is the </a:t>
            </a:r>
            <a:r>
              <a:rPr sz="220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energy</a:t>
            </a:r>
            <a:r>
              <a:rPr sz="2200" dirty="0">
                <a:latin typeface="Comic Sans MS"/>
                <a:cs typeface="Comic Sans MS"/>
              </a:rPr>
              <a:t> of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the</a:t>
            </a:r>
            <a:r>
              <a:rPr sz="2200" dirty="0">
                <a:latin typeface="Comic Sans MS"/>
                <a:cs typeface="Comic Sans MS"/>
              </a:rPr>
              <a:t> defects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introduced</a:t>
            </a:r>
            <a:r>
              <a:rPr sz="220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during</a:t>
            </a:r>
            <a:r>
              <a:rPr sz="220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cold</a:t>
            </a:r>
            <a:r>
              <a:rPr sz="220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working </a:t>
            </a:r>
            <a:r>
              <a:rPr sz="220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(</a:t>
            </a:r>
            <a:r>
              <a:rPr sz="2200" spc="-5" dirty="0">
                <a:solidFill>
                  <a:srgbClr val="3333CC"/>
                </a:solidFill>
                <a:latin typeface="Comic Sans MS"/>
                <a:cs typeface="Comic Sans MS"/>
              </a:rPr>
              <a:t>stored energy</a:t>
            </a:r>
            <a:r>
              <a:rPr sz="2200" dirty="0">
                <a:solidFill>
                  <a:srgbClr val="3333CC"/>
                </a:solidFill>
                <a:latin typeface="Comic Sans MS"/>
                <a:cs typeface="Comic Sans MS"/>
              </a:rPr>
              <a:t> </a:t>
            </a:r>
            <a:r>
              <a:rPr sz="2200" spc="-5" dirty="0">
                <a:solidFill>
                  <a:srgbClr val="3333CC"/>
                </a:solidFill>
                <a:latin typeface="Comic Sans MS"/>
                <a:cs typeface="Comic Sans MS"/>
              </a:rPr>
              <a:t>of</a:t>
            </a:r>
            <a:r>
              <a:rPr sz="2200" dirty="0">
                <a:solidFill>
                  <a:srgbClr val="3333CC"/>
                </a:solidFill>
                <a:latin typeface="Comic Sans MS"/>
                <a:cs typeface="Comic Sans MS"/>
              </a:rPr>
              <a:t> </a:t>
            </a:r>
            <a:r>
              <a:rPr sz="2200" spc="-5" dirty="0">
                <a:solidFill>
                  <a:srgbClr val="3333CC"/>
                </a:solidFill>
                <a:latin typeface="Comic Sans MS"/>
                <a:cs typeface="Comic Sans MS"/>
              </a:rPr>
              <a:t>the deformed</a:t>
            </a:r>
            <a:r>
              <a:rPr sz="2200" dirty="0">
                <a:solidFill>
                  <a:srgbClr val="3333CC"/>
                </a:solidFill>
                <a:latin typeface="Comic Sans MS"/>
                <a:cs typeface="Comic Sans MS"/>
              </a:rPr>
              <a:t> </a:t>
            </a:r>
            <a:r>
              <a:rPr sz="2200" spc="-5" dirty="0">
                <a:solidFill>
                  <a:srgbClr val="3333CC"/>
                </a:solidFill>
                <a:latin typeface="Comic Sans MS"/>
                <a:cs typeface="Comic Sans MS"/>
              </a:rPr>
              <a:t>matrix</a:t>
            </a:r>
            <a:r>
              <a:rPr sz="2200" spc="-5" dirty="0">
                <a:latin typeface="Comic Sans MS"/>
                <a:cs typeface="Comic Sans MS"/>
              </a:rPr>
              <a:t>).</a:t>
            </a:r>
            <a:endParaRPr sz="2200" dirty="0">
              <a:latin typeface="Comic Sans MS"/>
              <a:cs typeface="Comic Sans MS"/>
            </a:endParaRPr>
          </a:p>
          <a:p>
            <a:pPr marL="355600" marR="5080" indent="-342900" algn="just">
              <a:lnSpc>
                <a:spcPct val="101200"/>
              </a:lnSpc>
              <a:spcBef>
                <a:spcPts val="459"/>
              </a:spcBef>
              <a:buFont typeface="Wingdings"/>
              <a:buChar char=""/>
              <a:tabLst>
                <a:tab pos="355600" algn="l"/>
              </a:tabLst>
            </a:pP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C00000"/>
                </a:solidFill>
                <a:latin typeface="Comic Sans MS"/>
                <a:cs typeface="Comic Sans MS"/>
              </a:rPr>
              <a:t>driving</a:t>
            </a:r>
            <a:r>
              <a:rPr sz="2200" spc="5" dirty="0">
                <a:solidFill>
                  <a:srgbClr val="C00000"/>
                </a:solidFill>
                <a:latin typeface="Comic Sans MS"/>
                <a:cs typeface="Comic Sans MS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mic Sans MS"/>
                <a:cs typeface="Comic Sans MS"/>
              </a:rPr>
              <a:t>force</a:t>
            </a:r>
            <a:r>
              <a:rPr sz="2200" dirty="0">
                <a:solidFill>
                  <a:srgbClr val="C00000"/>
                </a:solidFill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for</a:t>
            </a:r>
            <a:r>
              <a:rPr sz="220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grain</a:t>
            </a:r>
            <a:r>
              <a:rPr sz="220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growth</a:t>
            </a:r>
            <a:r>
              <a:rPr sz="220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is</a:t>
            </a:r>
            <a:r>
              <a:rPr sz="220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the</a:t>
            </a:r>
            <a:r>
              <a:rPr sz="2200" dirty="0"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3333CC"/>
                </a:solidFill>
                <a:latin typeface="Comic Sans MS"/>
                <a:cs typeface="Comic Sans MS"/>
              </a:rPr>
              <a:t>boundary </a:t>
            </a:r>
            <a:r>
              <a:rPr sz="2200" spc="5" dirty="0">
                <a:solidFill>
                  <a:srgbClr val="3333CC"/>
                </a:solidFill>
                <a:latin typeface="Comic Sans MS"/>
                <a:cs typeface="Comic Sans MS"/>
              </a:rPr>
              <a:t> </a:t>
            </a:r>
            <a:r>
              <a:rPr sz="2200" spc="-5" dirty="0">
                <a:solidFill>
                  <a:srgbClr val="3333CC"/>
                </a:solidFill>
                <a:latin typeface="Comic Sans MS"/>
                <a:cs typeface="Comic Sans MS"/>
              </a:rPr>
              <a:t>curvature.</a:t>
            </a:r>
            <a:endParaRPr sz="2200" dirty="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028" y="4596063"/>
            <a:ext cx="8254181" cy="22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88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025890" cy="6750684"/>
            <a:chOff x="0" y="0"/>
            <a:chExt cx="9025890" cy="675068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0"/>
              <a:ext cx="2743200" cy="32480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7399" y="3043591"/>
              <a:ext cx="6968363" cy="37070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059017"/>
              <a:ext cx="2098675" cy="647700"/>
            </a:xfrm>
            <a:custGeom>
              <a:avLst/>
              <a:gdLst/>
              <a:ahLst/>
              <a:cxnLst/>
              <a:rect l="l" t="t" r="r" b="b"/>
              <a:pathLst>
                <a:path w="2098675" h="647700">
                  <a:moveTo>
                    <a:pt x="2098547" y="647699"/>
                  </a:moveTo>
                  <a:lnTo>
                    <a:pt x="0" y="647699"/>
                  </a:lnTo>
                  <a:lnTo>
                    <a:pt x="0" y="0"/>
                  </a:lnTo>
                  <a:lnTo>
                    <a:pt x="2098547" y="0"/>
                  </a:lnTo>
                  <a:lnTo>
                    <a:pt x="2098547" y="647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4846" y="452280"/>
            <a:ext cx="61995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Annealing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Cold-Worked</a:t>
            </a:r>
            <a:r>
              <a:rPr spc="-15" dirty="0"/>
              <a:t> </a:t>
            </a:r>
            <a:r>
              <a:rPr spc="-5" dirty="0"/>
              <a:t>Metal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14141" y="1941262"/>
            <a:ext cx="4982845" cy="4345940"/>
            <a:chOff x="2814141" y="1941262"/>
            <a:chExt cx="4982845" cy="4345940"/>
          </a:xfrm>
        </p:grpSpPr>
        <p:sp>
          <p:nvSpPr>
            <p:cNvPr id="4" name="object 4"/>
            <p:cNvSpPr/>
            <p:nvPr/>
          </p:nvSpPr>
          <p:spPr>
            <a:xfrm>
              <a:off x="3465305" y="1941262"/>
              <a:ext cx="2149475" cy="3197225"/>
            </a:xfrm>
            <a:custGeom>
              <a:avLst/>
              <a:gdLst/>
              <a:ahLst/>
              <a:cxnLst/>
              <a:rect l="l" t="t" r="r" b="b"/>
              <a:pathLst>
                <a:path w="2149475" h="3197225">
                  <a:moveTo>
                    <a:pt x="2149024" y="0"/>
                  </a:moveTo>
                  <a:lnTo>
                    <a:pt x="0" y="0"/>
                  </a:lnTo>
                  <a:lnTo>
                    <a:pt x="0" y="3196629"/>
                  </a:lnTo>
                  <a:lnTo>
                    <a:pt x="2149024" y="3196629"/>
                  </a:lnTo>
                  <a:lnTo>
                    <a:pt x="2149024" y="0"/>
                  </a:lnTo>
                  <a:close/>
                </a:path>
              </a:pathLst>
            </a:custGeom>
            <a:solidFill>
              <a:srgbClr val="FFD4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30473" y="1941262"/>
              <a:ext cx="1410335" cy="3197225"/>
            </a:xfrm>
            <a:custGeom>
              <a:avLst/>
              <a:gdLst/>
              <a:ahLst/>
              <a:cxnLst/>
              <a:rect l="l" t="t" r="r" b="b"/>
              <a:pathLst>
                <a:path w="1410334" h="3197225">
                  <a:moveTo>
                    <a:pt x="1409960" y="0"/>
                  </a:moveTo>
                  <a:lnTo>
                    <a:pt x="0" y="0"/>
                  </a:lnTo>
                  <a:lnTo>
                    <a:pt x="0" y="3196629"/>
                  </a:lnTo>
                  <a:lnTo>
                    <a:pt x="1409960" y="3196629"/>
                  </a:lnTo>
                  <a:lnTo>
                    <a:pt x="1409960" y="0"/>
                  </a:lnTo>
                  <a:close/>
                </a:path>
              </a:pathLst>
            </a:custGeom>
            <a:solidFill>
              <a:srgbClr val="FFD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14141" y="1941262"/>
              <a:ext cx="633730" cy="3161030"/>
            </a:xfrm>
            <a:custGeom>
              <a:avLst/>
              <a:gdLst/>
              <a:ahLst/>
              <a:cxnLst/>
              <a:rect l="l" t="t" r="r" b="b"/>
              <a:pathLst>
                <a:path w="633729" h="3161029">
                  <a:moveTo>
                    <a:pt x="633227" y="0"/>
                  </a:moveTo>
                  <a:lnTo>
                    <a:pt x="0" y="0"/>
                  </a:lnTo>
                  <a:lnTo>
                    <a:pt x="0" y="3160753"/>
                  </a:lnTo>
                  <a:lnTo>
                    <a:pt x="633227" y="3160753"/>
                  </a:lnTo>
                  <a:lnTo>
                    <a:pt x="633227" y="0"/>
                  </a:lnTo>
                  <a:close/>
                </a:path>
              </a:pathLst>
            </a:custGeom>
            <a:solidFill>
              <a:srgbClr val="A8D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33666" y="4927758"/>
              <a:ext cx="1347590" cy="98712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58827" y="4801122"/>
              <a:ext cx="2209800" cy="1480820"/>
            </a:xfrm>
            <a:custGeom>
              <a:avLst/>
              <a:gdLst/>
              <a:ahLst/>
              <a:cxnLst/>
              <a:rect l="l" t="t" r="r" b="b"/>
              <a:pathLst>
                <a:path w="2209800" h="1480820">
                  <a:moveTo>
                    <a:pt x="177589" y="0"/>
                  </a:moveTo>
                  <a:lnTo>
                    <a:pt x="0" y="307596"/>
                  </a:lnTo>
                  <a:lnTo>
                    <a:pt x="2031994" y="1480769"/>
                  </a:lnTo>
                  <a:lnTo>
                    <a:pt x="2209585" y="1173173"/>
                  </a:lnTo>
                  <a:lnTo>
                    <a:pt x="1775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58826" y="4801121"/>
              <a:ext cx="2209800" cy="1480820"/>
            </a:xfrm>
            <a:custGeom>
              <a:avLst/>
              <a:gdLst/>
              <a:ahLst/>
              <a:cxnLst/>
              <a:rect l="l" t="t" r="r" b="b"/>
              <a:pathLst>
                <a:path w="2209800" h="1480820">
                  <a:moveTo>
                    <a:pt x="177590" y="0"/>
                  </a:moveTo>
                  <a:lnTo>
                    <a:pt x="2209586" y="1173173"/>
                  </a:lnTo>
                  <a:lnTo>
                    <a:pt x="2031995" y="1480768"/>
                  </a:lnTo>
                  <a:lnTo>
                    <a:pt x="0" y="307595"/>
                  </a:lnTo>
                  <a:lnTo>
                    <a:pt x="17759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0981" y="4880192"/>
              <a:ext cx="1792951" cy="11557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68763" y="4830442"/>
              <a:ext cx="1827625" cy="126426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885872" y="2322911"/>
            <a:ext cx="319405" cy="27139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95"/>
              </a:lnSpc>
            </a:pPr>
            <a:r>
              <a:rPr sz="2000" spc="95" dirty="0">
                <a:solidFill>
                  <a:srgbClr val="CC0000"/>
                </a:solidFill>
                <a:latin typeface="Arial MT"/>
                <a:cs typeface="Arial MT"/>
              </a:rPr>
              <a:t>tensile</a:t>
            </a:r>
            <a:r>
              <a:rPr sz="2000" spc="-85" dirty="0">
                <a:solidFill>
                  <a:srgbClr val="CC0000"/>
                </a:solidFill>
                <a:latin typeface="Arial MT"/>
                <a:cs typeface="Arial MT"/>
              </a:rPr>
              <a:t> </a:t>
            </a:r>
            <a:r>
              <a:rPr sz="2000" spc="114" dirty="0">
                <a:solidFill>
                  <a:srgbClr val="CC0000"/>
                </a:solidFill>
                <a:latin typeface="Arial MT"/>
                <a:cs typeface="Arial MT"/>
              </a:rPr>
              <a:t>strength</a:t>
            </a:r>
            <a:r>
              <a:rPr sz="2000" spc="-90" dirty="0">
                <a:solidFill>
                  <a:srgbClr val="CC0000"/>
                </a:solidFill>
                <a:latin typeface="Arial MT"/>
                <a:cs typeface="Arial MT"/>
              </a:rPr>
              <a:t> </a:t>
            </a:r>
            <a:r>
              <a:rPr sz="2000" spc="15" dirty="0">
                <a:solidFill>
                  <a:srgbClr val="CC0000"/>
                </a:solidFill>
                <a:latin typeface="Arial MT"/>
                <a:cs typeface="Arial MT"/>
              </a:rPr>
              <a:t>(MPa)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80427" y="2747759"/>
            <a:ext cx="319405" cy="17957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95"/>
              </a:lnSpc>
            </a:pPr>
            <a:r>
              <a:rPr sz="2000" spc="120" dirty="0">
                <a:latin typeface="Arial MT"/>
                <a:cs typeface="Arial MT"/>
              </a:rPr>
              <a:t>ductility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20" dirty="0">
                <a:latin typeface="Arial MT"/>
                <a:cs typeface="Arial MT"/>
              </a:rPr>
              <a:t>(%EL)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28804" y="1130301"/>
            <a:ext cx="34391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5" dirty="0">
                <a:latin typeface="Arial MT"/>
                <a:cs typeface="Arial MT"/>
              </a:rPr>
              <a:t>Annealing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spc="85" dirty="0">
                <a:latin typeface="Arial MT"/>
                <a:cs typeface="Arial MT"/>
              </a:rPr>
              <a:t>Temperature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spc="25" dirty="0">
                <a:latin typeface="Arial MT"/>
                <a:cs typeface="Arial MT"/>
              </a:rPr>
              <a:t>(°C)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79432" y="2704233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500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79432" y="3605933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400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50410" y="4140371"/>
            <a:ext cx="914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5" dirty="0">
                <a:solidFill>
                  <a:srgbClr val="777777"/>
                </a:solidFill>
                <a:latin typeface="Arial MT"/>
                <a:cs typeface="Arial MT"/>
              </a:rPr>
              <a:t>duc</a:t>
            </a:r>
            <a:r>
              <a:rPr sz="1800" spc="100" dirty="0">
                <a:solidFill>
                  <a:srgbClr val="777777"/>
                </a:solidFill>
                <a:latin typeface="Arial MT"/>
                <a:cs typeface="Arial MT"/>
              </a:rPr>
              <a:t>tility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79432" y="1535710"/>
            <a:ext cx="3176270" cy="870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>
              <a:lnSpc>
                <a:spcPts val="2250"/>
              </a:lnSpc>
              <a:spcBef>
                <a:spcPts val="100"/>
              </a:spcBef>
              <a:tabLst>
                <a:tab pos="1467485" algn="l"/>
                <a:tab pos="2738755" algn="l"/>
              </a:tabLst>
            </a:pPr>
            <a:r>
              <a:rPr sz="2000" spc="-5" dirty="0">
                <a:latin typeface="Arial MT"/>
                <a:cs typeface="Arial MT"/>
              </a:rPr>
              <a:t>10</a:t>
            </a:r>
            <a:r>
              <a:rPr sz="2000" dirty="0">
                <a:latin typeface="Arial MT"/>
                <a:cs typeface="Arial MT"/>
              </a:rPr>
              <a:t>0	</a:t>
            </a:r>
            <a:r>
              <a:rPr sz="2000" spc="-5" dirty="0">
                <a:latin typeface="Arial MT"/>
                <a:cs typeface="Arial MT"/>
              </a:rPr>
              <a:t>30</a:t>
            </a:r>
            <a:r>
              <a:rPr sz="2000" dirty="0">
                <a:latin typeface="Arial MT"/>
                <a:cs typeface="Arial MT"/>
              </a:rPr>
              <a:t>0	</a:t>
            </a:r>
            <a:r>
              <a:rPr sz="2000" spc="-5" dirty="0">
                <a:latin typeface="Arial MT"/>
                <a:cs typeface="Arial MT"/>
              </a:rPr>
              <a:t>500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2010"/>
              </a:lnSpc>
            </a:pPr>
            <a:r>
              <a:rPr sz="1800" spc="-5" dirty="0">
                <a:latin typeface="Arial MT"/>
                <a:cs typeface="Arial MT"/>
              </a:rPr>
              <a:t>600</a:t>
            </a:r>
            <a:endParaRPr sz="1800">
              <a:latin typeface="Arial MT"/>
              <a:cs typeface="Arial MT"/>
            </a:endParaRPr>
          </a:p>
          <a:p>
            <a:pPr marL="1313180">
              <a:lnSpc>
                <a:spcPct val="100000"/>
              </a:lnSpc>
              <a:spcBef>
                <a:spcPts val="229"/>
              </a:spcBef>
            </a:pPr>
            <a:r>
              <a:rPr sz="1800" spc="85" dirty="0">
                <a:solidFill>
                  <a:srgbClr val="CC0000"/>
                </a:solidFill>
                <a:latin typeface="Arial MT"/>
                <a:cs typeface="Arial MT"/>
              </a:rPr>
              <a:t>tensile</a:t>
            </a:r>
            <a:r>
              <a:rPr sz="1800" spc="-80" dirty="0">
                <a:solidFill>
                  <a:srgbClr val="CC0000"/>
                </a:solidFill>
                <a:latin typeface="Arial MT"/>
                <a:cs typeface="Arial MT"/>
              </a:rPr>
              <a:t> </a:t>
            </a:r>
            <a:r>
              <a:rPr sz="1800" spc="105" dirty="0">
                <a:solidFill>
                  <a:srgbClr val="CC0000"/>
                </a:solidFill>
                <a:latin typeface="Arial MT"/>
                <a:cs typeface="Arial MT"/>
              </a:rPr>
              <a:t>strength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36451" y="1535710"/>
            <a:ext cx="449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700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487661" y="1881303"/>
            <a:ext cx="4551045" cy="3837940"/>
            <a:chOff x="2487661" y="1881303"/>
            <a:chExt cx="4551045" cy="3837940"/>
          </a:xfrm>
        </p:grpSpPr>
        <p:sp>
          <p:nvSpPr>
            <p:cNvPr id="21" name="object 21"/>
            <p:cNvSpPr/>
            <p:nvPr/>
          </p:nvSpPr>
          <p:spPr>
            <a:xfrm>
              <a:off x="2771089" y="1898209"/>
              <a:ext cx="4242435" cy="3230880"/>
            </a:xfrm>
            <a:custGeom>
              <a:avLst/>
              <a:gdLst/>
              <a:ahLst/>
              <a:cxnLst/>
              <a:rect l="l" t="t" r="r" b="b"/>
              <a:pathLst>
                <a:path w="4242434" h="3230879">
                  <a:moveTo>
                    <a:pt x="0" y="0"/>
                  </a:moveTo>
                  <a:lnTo>
                    <a:pt x="4242437" y="0"/>
                  </a:lnTo>
                  <a:lnTo>
                    <a:pt x="4242437" y="3230712"/>
                  </a:lnTo>
                  <a:lnTo>
                    <a:pt x="0" y="3230712"/>
                  </a:lnTo>
                  <a:lnTo>
                    <a:pt x="0" y="0"/>
                  </a:lnTo>
                  <a:close/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762119" y="4038264"/>
              <a:ext cx="206375" cy="1905"/>
            </a:xfrm>
            <a:custGeom>
              <a:avLst/>
              <a:gdLst/>
              <a:ahLst/>
              <a:cxnLst/>
              <a:rect l="l" t="t" r="r" b="b"/>
              <a:pathLst>
                <a:path w="206375" h="1904">
                  <a:moveTo>
                    <a:pt x="0" y="0"/>
                  </a:moveTo>
                  <a:lnTo>
                    <a:pt x="206292" y="1794"/>
                  </a:lnTo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780058" y="2972722"/>
              <a:ext cx="188595" cy="1905"/>
            </a:xfrm>
            <a:custGeom>
              <a:avLst/>
              <a:gdLst/>
              <a:ahLst/>
              <a:cxnLst/>
              <a:rect l="l" t="t" r="r" b="b"/>
              <a:pathLst>
                <a:path w="188594" h="1905">
                  <a:moveTo>
                    <a:pt x="0" y="0"/>
                  </a:moveTo>
                  <a:lnTo>
                    <a:pt x="188353" y="1794"/>
                  </a:lnTo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31222" y="1889240"/>
              <a:ext cx="1905" cy="206375"/>
            </a:xfrm>
            <a:custGeom>
              <a:avLst/>
              <a:gdLst/>
              <a:ahLst/>
              <a:cxnLst/>
              <a:rect l="l" t="t" r="r" b="b"/>
              <a:pathLst>
                <a:path w="1904" h="206375">
                  <a:moveTo>
                    <a:pt x="0" y="0"/>
                  </a:moveTo>
                  <a:lnTo>
                    <a:pt x="1792" y="206292"/>
                  </a:lnTo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53420" y="1889240"/>
              <a:ext cx="1905" cy="206375"/>
            </a:xfrm>
            <a:custGeom>
              <a:avLst/>
              <a:gdLst/>
              <a:ahLst/>
              <a:cxnLst/>
              <a:rect l="l" t="t" r="r" b="b"/>
              <a:pathLst>
                <a:path w="1904" h="206375">
                  <a:moveTo>
                    <a:pt x="0" y="0"/>
                  </a:moveTo>
                  <a:lnTo>
                    <a:pt x="1792" y="206292"/>
                  </a:lnTo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73825" y="1889240"/>
              <a:ext cx="1905" cy="206375"/>
            </a:xfrm>
            <a:custGeom>
              <a:avLst/>
              <a:gdLst/>
              <a:ahLst/>
              <a:cxnLst/>
              <a:rect l="l" t="t" r="r" b="b"/>
              <a:pathLst>
                <a:path w="1904" h="206375">
                  <a:moveTo>
                    <a:pt x="0" y="0"/>
                  </a:moveTo>
                  <a:lnTo>
                    <a:pt x="1792" y="206292"/>
                  </a:lnTo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96022" y="1889240"/>
              <a:ext cx="1905" cy="206375"/>
            </a:xfrm>
            <a:custGeom>
              <a:avLst/>
              <a:gdLst/>
              <a:ahLst/>
              <a:cxnLst/>
              <a:rect l="l" t="t" r="r" b="b"/>
              <a:pathLst>
                <a:path w="1904" h="206375">
                  <a:moveTo>
                    <a:pt x="0" y="0"/>
                  </a:moveTo>
                  <a:lnTo>
                    <a:pt x="1792" y="206292"/>
                  </a:lnTo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00299" y="1889240"/>
              <a:ext cx="1905" cy="206375"/>
            </a:xfrm>
            <a:custGeom>
              <a:avLst/>
              <a:gdLst/>
              <a:ahLst/>
              <a:cxnLst/>
              <a:rect l="l" t="t" r="r" b="b"/>
              <a:pathLst>
                <a:path w="1904" h="206375">
                  <a:moveTo>
                    <a:pt x="0" y="0"/>
                  </a:moveTo>
                  <a:lnTo>
                    <a:pt x="1792" y="206292"/>
                  </a:lnTo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022498" y="1889240"/>
              <a:ext cx="1905" cy="206375"/>
            </a:xfrm>
            <a:custGeom>
              <a:avLst/>
              <a:gdLst/>
              <a:ahLst/>
              <a:cxnLst/>
              <a:rect l="l" t="t" r="r" b="b"/>
              <a:pathLst>
                <a:path w="1904" h="206375">
                  <a:moveTo>
                    <a:pt x="0" y="0"/>
                  </a:moveTo>
                  <a:lnTo>
                    <a:pt x="1792" y="206292"/>
                  </a:lnTo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50287" y="4775535"/>
              <a:ext cx="156210" cy="1905"/>
            </a:xfrm>
            <a:custGeom>
              <a:avLst/>
              <a:gdLst/>
              <a:ahLst/>
              <a:cxnLst/>
              <a:rect l="l" t="t" r="r" b="b"/>
              <a:pathLst>
                <a:path w="156209" h="1904">
                  <a:moveTo>
                    <a:pt x="-7937" y="897"/>
                  </a:moveTo>
                  <a:lnTo>
                    <a:pt x="164001" y="897"/>
                  </a:lnTo>
                </a:path>
              </a:pathLst>
            </a:custGeom>
            <a:ln w="176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50287" y="4054410"/>
              <a:ext cx="156210" cy="1905"/>
            </a:xfrm>
            <a:custGeom>
              <a:avLst/>
              <a:gdLst/>
              <a:ahLst/>
              <a:cxnLst/>
              <a:rect l="l" t="t" r="r" b="b"/>
              <a:pathLst>
                <a:path w="156209" h="1904">
                  <a:moveTo>
                    <a:pt x="-7937" y="897"/>
                  </a:moveTo>
                  <a:lnTo>
                    <a:pt x="164001" y="897"/>
                  </a:lnTo>
                </a:path>
              </a:pathLst>
            </a:custGeom>
            <a:ln w="176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50287" y="3333285"/>
              <a:ext cx="156210" cy="1905"/>
            </a:xfrm>
            <a:custGeom>
              <a:avLst/>
              <a:gdLst/>
              <a:ahLst/>
              <a:cxnLst/>
              <a:rect l="l" t="t" r="r" b="b"/>
              <a:pathLst>
                <a:path w="156209" h="1904">
                  <a:moveTo>
                    <a:pt x="-7937" y="897"/>
                  </a:moveTo>
                  <a:lnTo>
                    <a:pt x="164001" y="897"/>
                  </a:lnTo>
                </a:path>
              </a:pathLst>
            </a:custGeom>
            <a:ln w="176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50287" y="2630099"/>
              <a:ext cx="156210" cy="1905"/>
            </a:xfrm>
            <a:custGeom>
              <a:avLst/>
              <a:gdLst/>
              <a:ahLst/>
              <a:cxnLst/>
              <a:rect l="l" t="t" r="r" b="b"/>
              <a:pathLst>
                <a:path w="156209" h="1905">
                  <a:moveTo>
                    <a:pt x="-7937" y="897"/>
                  </a:moveTo>
                  <a:lnTo>
                    <a:pt x="164001" y="897"/>
                  </a:lnTo>
                </a:path>
              </a:pathLst>
            </a:custGeom>
            <a:ln w="176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780058" y="2451015"/>
              <a:ext cx="4230370" cy="2283460"/>
            </a:xfrm>
            <a:custGeom>
              <a:avLst/>
              <a:gdLst/>
              <a:ahLst/>
              <a:cxnLst/>
              <a:rect l="l" t="t" r="r" b="b"/>
              <a:pathLst>
                <a:path w="4230370" h="2283460">
                  <a:moveTo>
                    <a:pt x="0" y="2283261"/>
                  </a:moveTo>
                  <a:lnTo>
                    <a:pt x="29606" y="2279455"/>
                  </a:lnTo>
                  <a:lnTo>
                    <a:pt x="66430" y="2275424"/>
                  </a:lnTo>
                  <a:lnTo>
                    <a:pt x="109470" y="2271070"/>
                  </a:lnTo>
                  <a:lnTo>
                    <a:pt x="157727" y="2266294"/>
                  </a:lnTo>
                  <a:lnTo>
                    <a:pt x="210202" y="2260999"/>
                  </a:lnTo>
                  <a:lnTo>
                    <a:pt x="265896" y="2255087"/>
                  </a:lnTo>
                  <a:lnTo>
                    <a:pt x="323810" y="2248459"/>
                  </a:lnTo>
                  <a:lnTo>
                    <a:pt x="382943" y="2241019"/>
                  </a:lnTo>
                  <a:lnTo>
                    <a:pt x="442296" y="2232667"/>
                  </a:lnTo>
                  <a:lnTo>
                    <a:pt x="500871" y="2223306"/>
                  </a:lnTo>
                  <a:lnTo>
                    <a:pt x="557667" y="2212838"/>
                  </a:lnTo>
                  <a:lnTo>
                    <a:pt x="611686" y="2201164"/>
                  </a:lnTo>
                  <a:lnTo>
                    <a:pt x="661927" y="2188188"/>
                  </a:lnTo>
                  <a:lnTo>
                    <a:pt x="709576" y="2175076"/>
                  </a:lnTo>
                  <a:lnTo>
                    <a:pt x="756523" y="2162714"/>
                  </a:lnTo>
                  <a:lnTo>
                    <a:pt x="802834" y="2150578"/>
                  </a:lnTo>
                  <a:lnTo>
                    <a:pt x="848572" y="2138142"/>
                  </a:lnTo>
                  <a:lnTo>
                    <a:pt x="893800" y="2124884"/>
                  </a:lnTo>
                  <a:lnTo>
                    <a:pt x="938583" y="2110279"/>
                  </a:lnTo>
                  <a:lnTo>
                    <a:pt x="982983" y="2093802"/>
                  </a:lnTo>
                  <a:lnTo>
                    <a:pt x="1027065" y="2074929"/>
                  </a:lnTo>
                  <a:lnTo>
                    <a:pt x="1070892" y="2053137"/>
                  </a:lnTo>
                  <a:lnTo>
                    <a:pt x="1114528" y="2027901"/>
                  </a:lnTo>
                  <a:lnTo>
                    <a:pt x="1158036" y="1998696"/>
                  </a:lnTo>
                  <a:lnTo>
                    <a:pt x="1201481" y="1964999"/>
                  </a:lnTo>
                  <a:lnTo>
                    <a:pt x="1244926" y="1926286"/>
                  </a:lnTo>
                  <a:lnTo>
                    <a:pt x="1273318" y="1897771"/>
                  </a:lnTo>
                  <a:lnTo>
                    <a:pt x="1301949" y="1866230"/>
                  </a:lnTo>
                  <a:lnTo>
                    <a:pt x="1330763" y="1831947"/>
                  </a:lnTo>
                  <a:lnTo>
                    <a:pt x="1359704" y="1795206"/>
                  </a:lnTo>
                  <a:lnTo>
                    <a:pt x="1388714" y="1756291"/>
                  </a:lnTo>
                  <a:lnTo>
                    <a:pt x="1417738" y="1715486"/>
                  </a:lnTo>
                  <a:lnTo>
                    <a:pt x="1446719" y="1673075"/>
                  </a:lnTo>
                  <a:lnTo>
                    <a:pt x="1475600" y="1629340"/>
                  </a:lnTo>
                  <a:lnTo>
                    <a:pt x="1504326" y="1584568"/>
                  </a:lnTo>
                  <a:lnTo>
                    <a:pt x="1532838" y="1539040"/>
                  </a:lnTo>
                  <a:lnTo>
                    <a:pt x="1561082" y="1493042"/>
                  </a:lnTo>
                  <a:lnTo>
                    <a:pt x="1589000" y="1446856"/>
                  </a:lnTo>
                  <a:lnTo>
                    <a:pt x="1616536" y="1400768"/>
                  </a:lnTo>
                  <a:lnTo>
                    <a:pt x="1643633" y="1355060"/>
                  </a:lnTo>
                  <a:lnTo>
                    <a:pt x="1670235" y="1310017"/>
                  </a:lnTo>
                  <a:lnTo>
                    <a:pt x="1696286" y="1265922"/>
                  </a:lnTo>
                  <a:lnTo>
                    <a:pt x="1721728" y="1223060"/>
                  </a:lnTo>
                  <a:lnTo>
                    <a:pt x="1746506" y="1181714"/>
                  </a:lnTo>
                  <a:lnTo>
                    <a:pt x="1770563" y="1142168"/>
                  </a:lnTo>
                  <a:lnTo>
                    <a:pt x="1793842" y="1104706"/>
                  </a:lnTo>
                  <a:lnTo>
                    <a:pt x="1823262" y="1056546"/>
                  </a:lnTo>
                  <a:lnTo>
                    <a:pt x="1850727" y="1008972"/>
                  </a:lnTo>
                  <a:lnTo>
                    <a:pt x="1876531" y="962045"/>
                  </a:lnTo>
                  <a:lnTo>
                    <a:pt x="1900967" y="915827"/>
                  </a:lnTo>
                  <a:lnTo>
                    <a:pt x="1924328" y="870377"/>
                  </a:lnTo>
                  <a:lnTo>
                    <a:pt x="1946907" y="825756"/>
                  </a:lnTo>
                  <a:lnTo>
                    <a:pt x="1968999" y="782025"/>
                  </a:lnTo>
                  <a:lnTo>
                    <a:pt x="1990896" y="739244"/>
                  </a:lnTo>
                  <a:lnTo>
                    <a:pt x="2012892" y="697475"/>
                  </a:lnTo>
                  <a:lnTo>
                    <a:pt x="2035280" y="656777"/>
                  </a:lnTo>
                  <a:lnTo>
                    <a:pt x="2058354" y="617210"/>
                  </a:lnTo>
                  <a:lnTo>
                    <a:pt x="2082407" y="578837"/>
                  </a:lnTo>
                  <a:lnTo>
                    <a:pt x="2107732" y="541717"/>
                  </a:lnTo>
                  <a:lnTo>
                    <a:pt x="2134623" y="505911"/>
                  </a:lnTo>
                  <a:lnTo>
                    <a:pt x="2163374" y="471479"/>
                  </a:lnTo>
                  <a:lnTo>
                    <a:pt x="2198061" y="433122"/>
                  </a:lnTo>
                  <a:lnTo>
                    <a:pt x="2233444" y="395930"/>
                  </a:lnTo>
                  <a:lnTo>
                    <a:pt x="2269581" y="359988"/>
                  </a:lnTo>
                  <a:lnTo>
                    <a:pt x="2306532" y="325378"/>
                  </a:lnTo>
                  <a:lnTo>
                    <a:pt x="2344354" y="292184"/>
                  </a:lnTo>
                  <a:lnTo>
                    <a:pt x="2383108" y="260490"/>
                  </a:lnTo>
                  <a:lnTo>
                    <a:pt x="2422851" y="230377"/>
                  </a:lnTo>
                  <a:lnTo>
                    <a:pt x="2463642" y="201931"/>
                  </a:lnTo>
                  <a:lnTo>
                    <a:pt x="2505540" y="175233"/>
                  </a:lnTo>
                  <a:lnTo>
                    <a:pt x="2548605" y="150367"/>
                  </a:lnTo>
                  <a:lnTo>
                    <a:pt x="2592894" y="127417"/>
                  </a:lnTo>
                  <a:lnTo>
                    <a:pt x="2638467" y="106466"/>
                  </a:lnTo>
                  <a:lnTo>
                    <a:pt x="2685382" y="87596"/>
                  </a:lnTo>
                  <a:lnTo>
                    <a:pt x="2730285" y="72372"/>
                  </a:lnTo>
                  <a:lnTo>
                    <a:pt x="2776523" y="59591"/>
                  </a:lnTo>
                  <a:lnTo>
                    <a:pt x="2823999" y="49006"/>
                  </a:lnTo>
                  <a:lnTo>
                    <a:pt x="2872621" y="40371"/>
                  </a:lnTo>
                  <a:lnTo>
                    <a:pt x="2922295" y="33438"/>
                  </a:lnTo>
                  <a:lnTo>
                    <a:pt x="2972925" y="27960"/>
                  </a:lnTo>
                  <a:lnTo>
                    <a:pt x="3024418" y="23691"/>
                  </a:lnTo>
                  <a:lnTo>
                    <a:pt x="3076680" y="20382"/>
                  </a:lnTo>
                  <a:lnTo>
                    <a:pt x="3129617" y="17788"/>
                  </a:lnTo>
                  <a:lnTo>
                    <a:pt x="3183134" y="15660"/>
                  </a:lnTo>
                  <a:lnTo>
                    <a:pt x="3237137" y="13751"/>
                  </a:lnTo>
                  <a:lnTo>
                    <a:pt x="3291533" y="11816"/>
                  </a:lnTo>
                  <a:lnTo>
                    <a:pt x="3346227" y="9605"/>
                  </a:lnTo>
                  <a:lnTo>
                    <a:pt x="3401125" y="6873"/>
                  </a:lnTo>
                  <a:lnTo>
                    <a:pt x="3450813" y="4488"/>
                  </a:lnTo>
                  <a:lnTo>
                    <a:pt x="3503321" y="2676"/>
                  </a:lnTo>
                  <a:lnTo>
                    <a:pt x="3558105" y="1379"/>
                  </a:lnTo>
                  <a:lnTo>
                    <a:pt x="3614620" y="539"/>
                  </a:lnTo>
                  <a:lnTo>
                    <a:pt x="3672323" y="98"/>
                  </a:lnTo>
                  <a:lnTo>
                    <a:pt x="3730670" y="0"/>
                  </a:lnTo>
                  <a:lnTo>
                    <a:pt x="3789117" y="184"/>
                  </a:lnTo>
                  <a:lnTo>
                    <a:pt x="3847119" y="595"/>
                  </a:lnTo>
                  <a:lnTo>
                    <a:pt x="3904134" y="1174"/>
                  </a:lnTo>
                  <a:lnTo>
                    <a:pt x="3959616" y="1863"/>
                  </a:lnTo>
                  <a:lnTo>
                    <a:pt x="4013023" y="2605"/>
                  </a:lnTo>
                  <a:lnTo>
                    <a:pt x="4063810" y="3342"/>
                  </a:lnTo>
                  <a:lnTo>
                    <a:pt x="4111433" y="4016"/>
                  </a:lnTo>
                  <a:lnTo>
                    <a:pt x="4155348" y="4568"/>
                  </a:lnTo>
                  <a:lnTo>
                    <a:pt x="4195012" y="4942"/>
                  </a:lnTo>
                  <a:lnTo>
                    <a:pt x="4229880" y="5080"/>
                  </a:lnTo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780058" y="2362816"/>
              <a:ext cx="4230370" cy="1958339"/>
            </a:xfrm>
            <a:custGeom>
              <a:avLst/>
              <a:gdLst/>
              <a:ahLst/>
              <a:cxnLst/>
              <a:rect l="l" t="t" r="r" b="b"/>
              <a:pathLst>
                <a:path w="4230370" h="1958339">
                  <a:moveTo>
                    <a:pt x="0" y="0"/>
                  </a:moveTo>
                  <a:lnTo>
                    <a:pt x="29346" y="1317"/>
                  </a:lnTo>
                  <a:lnTo>
                    <a:pt x="65923" y="1793"/>
                  </a:lnTo>
                  <a:lnTo>
                    <a:pt x="109228" y="2270"/>
                  </a:lnTo>
                  <a:lnTo>
                    <a:pt x="158755" y="3587"/>
                  </a:lnTo>
                  <a:lnTo>
                    <a:pt x="213999" y="6586"/>
                  </a:lnTo>
                  <a:lnTo>
                    <a:pt x="274457" y="12108"/>
                  </a:lnTo>
                  <a:lnTo>
                    <a:pt x="339624" y="20993"/>
                  </a:lnTo>
                  <a:lnTo>
                    <a:pt x="408996" y="34082"/>
                  </a:lnTo>
                  <a:lnTo>
                    <a:pt x="448568" y="42493"/>
                  </a:lnTo>
                  <a:lnTo>
                    <a:pt x="490988" y="51287"/>
                  </a:lnTo>
                  <a:lnTo>
                    <a:pt x="535899" y="60559"/>
                  </a:lnTo>
                  <a:lnTo>
                    <a:pt x="582944" y="70406"/>
                  </a:lnTo>
                  <a:lnTo>
                    <a:pt x="631764" y="80922"/>
                  </a:lnTo>
                  <a:lnTo>
                    <a:pt x="682004" y="92203"/>
                  </a:lnTo>
                  <a:lnTo>
                    <a:pt x="733306" y="104345"/>
                  </a:lnTo>
                  <a:lnTo>
                    <a:pt x="785313" y="117444"/>
                  </a:lnTo>
                  <a:lnTo>
                    <a:pt x="837667" y="131596"/>
                  </a:lnTo>
                  <a:lnTo>
                    <a:pt x="890011" y="146895"/>
                  </a:lnTo>
                  <a:lnTo>
                    <a:pt x="941989" y="163438"/>
                  </a:lnTo>
                  <a:lnTo>
                    <a:pt x="993243" y="181321"/>
                  </a:lnTo>
                  <a:lnTo>
                    <a:pt x="1043416" y="200639"/>
                  </a:lnTo>
                  <a:lnTo>
                    <a:pt x="1092151" y="221487"/>
                  </a:lnTo>
                  <a:lnTo>
                    <a:pt x="1139090" y="243962"/>
                  </a:lnTo>
                  <a:lnTo>
                    <a:pt x="1182311" y="266725"/>
                  </a:lnTo>
                  <a:lnTo>
                    <a:pt x="1225783" y="291194"/>
                  </a:lnTo>
                  <a:lnTo>
                    <a:pt x="1269382" y="317224"/>
                  </a:lnTo>
                  <a:lnTo>
                    <a:pt x="1312981" y="344670"/>
                  </a:lnTo>
                  <a:lnTo>
                    <a:pt x="1356453" y="373387"/>
                  </a:lnTo>
                  <a:lnTo>
                    <a:pt x="1399674" y="403232"/>
                  </a:lnTo>
                  <a:lnTo>
                    <a:pt x="1442516" y="434060"/>
                  </a:lnTo>
                  <a:lnTo>
                    <a:pt x="1484853" y="465726"/>
                  </a:lnTo>
                  <a:lnTo>
                    <a:pt x="1526560" y="498086"/>
                  </a:lnTo>
                  <a:lnTo>
                    <a:pt x="1567510" y="530995"/>
                  </a:lnTo>
                  <a:lnTo>
                    <a:pt x="1607577" y="564308"/>
                  </a:lnTo>
                  <a:lnTo>
                    <a:pt x="1646635" y="597882"/>
                  </a:lnTo>
                  <a:lnTo>
                    <a:pt x="1684558" y="631571"/>
                  </a:lnTo>
                  <a:lnTo>
                    <a:pt x="1721220" y="665232"/>
                  </a:lnTo>
                  <a:lnTo>
                    <a:pt x="1756494" y="698719"/>
                  </a:lnTo>
                  <a:lnTo>
                    <a:pt x="1790255" y="731888"/>
                  </a:lnTo>
                  <a:lnTo>
                    <a:pt x="1826759" y="770263"/>
                  </a:lnTo>
                  <a:lnTo>
                    <a:pt x="1861098" y="809896"/>
                  </a:lnTo>
                  <a:lnTo>
                    <a:pt x="1893524" y="850566"/>
                  </a:lnTo>
                  <a:lnTo>
                    <a:pt x="1924286" y="892047"/>
                  </a:lnTo>
                  <a:lnTo>
                    <a:pt x="1953636" y="934117"/>
                  </a:lnTo>
                  <a:lnTo>
                    <a:pt x="1981824" y="976551"/>
                  </a:lnTo>
                  <a:lnTo>
                    <a:pt x="2009103" y="1019127"/>
                  </a:lnTo>
                  <a:lnTo>
                    <a:pt x="2035723" y="1061620"/>
                  </a:lnTo>
                  <a:lnTo>
                    <a:pt x="2061935" y="1103807"/>
                  </a:lnTo>
                  <a:lnTo>
                    <a:pt x="2087991" y="1145465"/>
                  </a:lnTo>
                  <a:lnTo>
                    <a:pt x="2114140" y="1186370"/>
                  </a:lnTo>
                  <a:lnTo>
                    <a:pt x="2140634" y="1226298"/>
                  </a:lnTo>
                  <a:lnTo>
                    <a:pt x="2167725" y="1265026"/>
                  </a:lnTo>
                  <a:lnTo>
                    <a:pt x="2195663" y="1302329"/>
                  </a:lnTo>
                  <a:lnTo>
                    <a:pt x="2228299" y="1345106"/>
                  </a:lnTo>
                  <a:lnTo>
                    <a:pt x="2260025" y="1388019"/>
                  </a:lnTo>
                  <a:lnTo>
                    <a:pt x="2291129" y="1430758"/>
                  </a:lnTo>
                  <a:lnTo>
                    <a:pt x="2321896" y="1473011"/>
                  </a:lnTo>
                  <a:lnTo>
                    <a:pt x="2352614" y="1514467"/>
                  </a:lnTo>
                  <a:lnTo>
                    <a:pt x="2383568" y="1554814"/>
                  </a:lnTo>
                  <a:lnTo>
                    <a:pt x="2415046" y="1593740"/>
                  </a:lnTo>
                  <a:lnTo>
                    <a:pt x="2447333" y="1630936"/>
                  </a:lnTo>
                  <a:lnTo>
                    <a:pt x="2480716" y="1666088"/>
                  </a:lnTo>
                  <a:lnTo>
                    <a:pt x="2515482" y="1698886"/>
                  </a:lnTo>
                  <a:lnTo>
                    <a:pt x="2551918" y="1729018"/>
                  </a:lnTo>
                  <a:lnTo>
                    <a:pt x="2590309" y="1756172"/>
                  </a:lnTo>
                  <a:lnTo>
                    <a:pt x="2631055" y="1780247"/>
                  </a:lnTo>
                  <a:lnTo>
                    <a:pt x="2674113" y="1801525"/>
                  </a:lnTo>
                  <a:lnTo>
                    <a:pt x="2719101" y="1820274"/>
                  </a:lnTo>
                  <a:lnTo>
                    <a:pt x="2765640" y="1836763"/>
                  </a:lnTo>
                  <a:lnTo>
                    <a:pt x="2813350" y="1851258"/>
                  </a:lnTo>
                  <a:lnTo>
                    <a:pt x="2861851" y="1864027"/>
                  </a:lnTo>
                  <a:lnTo>
                    <a:pt x="2910763" y="1875340"/>
                  </a:lnTo>
                  <a:lnTo>
                    <a:pt x="2959707" y="1885462"/>
                  </a:lnTo>
                  <a:lnTo>
                    <a:pt x="3008301" y="1894663"/>
                  </a:lnTo>
                  <a:lnTo>
                    <a:pt x="3056167" y="1903210"/>
                  </a:lnTo>
                  <a:lnTo>
                    <a:pt x="3102924" y="1911370"/>
                  </a:lnTo>
                  <a:lnTo>
                    <a:pt x="3148193" y="1919412"/>
                  </a:lnTo>
                  <a:lnTo>
                    <a:pt x="3200869" y="1928068"/>
                  </a:lnTo>
                  <a:lnTo>
                    <a:pt x="3252523" y="1934839"/>
                  </a:lnTo>
                  <a:lnTo>
                    <a:pt x="3303423" y="1939997"/>
                  </a:lnTo>
                  <a:lnTo>
                    <a:pt x="3353839" y="1943808"/>
                  </a:lnTo>
                  <a:lnTo>
                    <a:pt x="3404040" y="1946544"/>
                  </a:lnTo>
                  <a:lnTo>
                    <a:pt x="3454295" y="1948472"/>
                  </a:lnTo>
                  <a:lnTo>
                    <a:pt x="3504872" y="1949863"/>
                  </a:lnTo>
                  <a:lnTo>
                    <a:pt x="3556042" y="1950984"/>
                  </a:lnTo>
                  <a:lnTo>
                    <a:pt x="3608072" y="1952105"/>
                  </a:lnTo>
                  <a:lnTo>
                    <a:pt x="3661232" y="1953495"/>
                  </a:lnTo>
                  <a:lnTo>
                    <a:pt x="3710785" y="1954870"/>
                  </a:lnTo>
                  <a:lnTo>
                    <a:pt x="3761445" y="1956042"/>
                  </a:lnTo>
                  <a:lnTo>
                    <a:pt x="3812987" y="1956988"/>
                  </a:lnTo>
                  <a:lnTo>
                    <a:pt x="3865183" y="1957684"/>
                  </a:lnTo>
                  <a:lnTo>
                    <a:pt x="3917808" y="1958104"/>
                  </a:lnTo>
                  <a:lnTo>
                    <a:pt x="3970636" y="1958226"/>
                  </a:lnTo>
                  <a:lnTo>
                    <a:pt x="4023439" y="1958023"/>
                  </a:lnTo>
                  <a:lnTo>
                    <a:pt x="4075991" y="1957474"/>
                  </a:lnTo>
                  <a:lnTo>
                    <a:pt x="4128067" y="1956552"/>
                  </a:lnTo>
                  <a:lnTo>
                    <a:pt x="4179438" y="1955234"/>
                  </a:lnTo>
                  <a:lnTo>
                    <a:pt x="4229880" y="1953495"/>
                  </a:lnTo>
                </a:path>
              </a:pathLst>
            </a:custGeom>
            <a:ln w="57149">
              <a:solidFill>
                <a:srgbClr val="FF4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487661" y="5632992"/>
              <a:ext cx="508000" cy="0"/>
            </a:xfrm>
            <a:custGeom>
              <a:avLst/>
              <a:gdLst/>
              <a:ahLst/>
              <a:cxnLst/>
              <a:rect l="l" t="t" r="r" b="b"/>
              <a:pathLst>
                <a:path w="508000">
                  <a:moveTo>
                    <a:pt x="0" y="0"/>
                  </a:moveTo>
                  <a:lnTo>
                    <a:pt x="507999" y="0"/>
                  </a:lnTo>
                </a:path>
              </a:pathLst>
            </a:custGeom>
            <a:ln w="57149">
              <a:solidFill>
                <a:srgbClr val="FF4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81362" y="5547268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0" y="0"/>
                  </a:moveTo>
                  <a:lnTo>
                    <a:pt x="0" y="171449"/>
                  </a:lnTo>
                  <a:lnTo>
                    <a:pt x="171450" y="85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088678" y="176431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60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88678" y="238407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50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088678" y="301907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40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088678" y="365407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30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088678" y="427637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20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71219" y="4507633"/>
            <a:ext cx="6867525" cy="221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049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300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 marL="298450" marR="5536565" indent="-285750">
              <a:lnSpc>
                <a:spcPts val="2100"/>
              </a:lnSpc>
              <a:spcBef>
                <a:spcPts val="1600"/>
              </a:spcBef>
            </a:pPr>
            <a:r>
              <a:rPr sz="1800" spc="65" dirty="0">
                <a:latin typeface="Arial MT"/>
                <a:cs typeface="Arial MT"/>
              </a:rPr>
              <a:t>3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85" dirty="0">
                <a:latin typeface="Arial MT"/>
                <a:cs typeface="Arial MT"/>
              </a:rPr>
              <a:t>A</a:t>
            </a:r>
            <a:r>
              <a:rPr sz="1800" spc="80" dirty="0">
                <a:latin typeface="Arial MT"/>
                <a:cs typeface="Arial MT"/>
              </a:rPr>
              <a:t>nne</a:t>
            </a:r>
            <a:r>
              <a:rPr sz="1800" spc="60" dirty="0">
                <a:latin typeface="Arial MT"/>
                <a:cs typeface="Arial MT"/>
              </a:rPr>
              <a:t>a</a:t>
            </a:r>
            <a:r>
              <a:rPr sz="1800" spc="85" dirty="0">
                <a:latin typeface="Arial MT"/>
                <a:cs typeface="Arial MT"/>
              </a:rPr>
              <a:t>ling  </a:t>
            </a:r>
            <a:r>
              <a:rPr sz="1800" spc="75" dirty="0">
                <a:latin typeface="Arial MT"/>
                <a:cs typeface="Arial MT"/>
              </a:rPr>
              <a:t>stages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Arial MT"/>
              <a:cs typeface="Arial MT"/>
            </a:endParaRPr>
          </a:p>
          <a:p>
            <a:pPr marL="944244">
              <a:lnSpc>
                <a:spcPct val="100000"/>
              </a:lnSpc>
            </a:pPr>
            <a:r>
              <a:rPr sz="2000" spc="-5" dirty="0">
                <a:latin typeface="Comic Sans MS"/>
                <a:cs typeface="Comic Sans MS"/>
              </a:rPr>
              <a:t>Effect</a:t>
            </a:r>
            <a:r>
              <a:rPr sz="2000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of </a:t>
            </a:r>
            <a:r>
              <a:rPr sz="2000" dirty="0">
                <a:solidFill>
                  <a:srgbClr val="3333CC"/>
                </a:solidFill>
                <a:latin typeface="Comic Sans MS"/>
                <a:cs typeface="Comic Sans MS"/>
              </a:rPr>
              <a:t>1 </a:t>
            </a:r>
            <a:r>
              <a:rPr sz="2000" spc="-5" dirty="0">
                <a:solidFill>
                  <a:srgbClr val="3333CC"/>
                </a:solidFill>
                <a:latin typeface="Comic Sans MS"/>
                <a:cs typeface="Comic Sans MS"/>
              </a:rPr>
              <a:t>hour</a:t>
            </a:r>
            <a:r>
              <a:rPr sz="2000" spc="5" dirty="0">
                <a:solidFill>
                  <a:srgbClr val="3333CC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heating on</a:t>
            </a:r>
            <a:r>
              <a:rPr sz="2000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mechanical</a:t>
            </a:r>
            <a:r>
              <a:rPr sz="2000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properties</a:t>
            </a:r>
            <a:endParaRPr sz="200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351734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39" y="907236"/>
            <a:ext cx="1341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omic Sans MS"/>
                <a:cs typeface="Comic Sans MS"/>
              </a:rPr>
              <a:t>Recovery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39" y="2367736"/>
            <a:ext cx="2458720" cy="14833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5"/>
              </a:spcBef>
            </a:pPr>
            <a:r>
              <a:rPr sz="2400" b="1" spc="-5" dirty="0">
                <a:latin typeface="Comic Sans MS"/>
                <a:cs typeface="Comic Sans MS"/>
              </a:rPr>
              <a:t>Recrystallization  </a:t>
            </a:r>
            <a:r>
              <a:rPr sz="2400" spc="-5" dirty="0">
                <a:latin typeface="Comic Sans MS"/>
                <a:cs typeface="Comic Sans MS"/>
              </a:rPr>
              <a:t>nucleation </a:t>
            </a:r>
            <a:r>
              <a:rPr sz="2400" dirty="0">
                <a:latin typeface="Comic Sans MS"/>
                <a:cs typeface="Comic Sans MS"/>
              </a:rPr>
              <a:t>and </a:t>
            </a:r>
            <a:r>
              <a:rPr sz="2400" spc="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growth </a:t>
            </a:r>
            <a:r>
              <a:rPr sz="2400" spc="-5" dirty="0">
                <a:latin typeface="Comic Sans MS"/>
                <a:cs typeface="Comic Sans MS"/>
              </a:rPr>
              <a:t>of </a:t>
            </a:r>
            <a:r>
              <a:rPr sz="2400" dirty="0">
                <a:latin typeface="Comic Sans MS"/>
                <a:cs typeface="Comic Sans MS"/>
              </a:rPr>
              <a:t>strain </a:t>
            </a:r>
            <a:r>
              <a:rPr sz="2400" spc="-70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free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grains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39" y="4920436"/>
            <a:ext cx="19234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omic Sans MS"/>
                <a:cs typeface="Comic Sans MS"/>
              </a:rPr>
              <a:t>Grain</a:t>
            </a:r>
            <a:r>
              <a:rPr sz="2400" b="1" spc="-80" dirty="0">
                <a:latin typeface="Comic Sans MS"/>
                <a:cs typeface="Comic Sans MS"/>
              </a:rPr>
              <a:t> </a:t>
            </a:r>
            <a:r>
              <a:rPr sz="2400" b="1" spc="-5" dirty="0">
                <a:latin typeface="Comic Sans MS"/>
                <a:cs typeface="Comic Sans MS"/>
              </a:rPr>
              <a:t>growth</a:t>
            </a:r>
            <a:endParaRPr sz="2400">
              <a:latin typeface="Comic Sans MS"/>
              <a:cs typeface="Comic Sans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2500" y="404813"/>
            <a:ext cx="5249861" cy="645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37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2314" y="315544"/>
            <a:ext cx="1780286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Rec</a:t>
            </a:r>
            <a:r>
              <a:rPr dirty="0"/>
              <a:t>ov</a:t>
            </a:r>
            <a:r>
              <a:rPr spc="-5" dirty="0"/>
              <a:t>e</a:t>
            </a:r>
            <a:r>
              <a:rPr spc="-15" dirty="0"/>
              <a:t>r</a:t>
            </a:r>
            <a:r>
              <a:rPr spc="-5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295400"/>
            <a:ext cx="8128634" cy="50933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6870" marR="7620" indent="-344805" algn="just">
              <a:lnSpc>
                <a:spcPts val="3030"/>
              </a:lnSpc>
              <a:spcBef>
                <a:spcPts val="75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5" dirty="0">
                <a:latin typeface="Times New Roman"/>
                <a:cs typeface="Times New Roman"/>
              </a:rPr>
              <a:t>Annealing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relieves</a:t>
            </a:r>
            <a:r>
              <a:rPr sz="2400" b="1" dirty="0">
                <a:latin typeface="Times New Roman"/>
                <a:cs typeface="Times New Roman"/>
              </a:rPr>
              <a:t> the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stresses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from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cold</a:t>
            </a:r>
            <a:r>
              <a:rPr sz="2400" dirty="0">
                <a:latin typeface="Times New Roman"/>
                <a:cs typeface="Times New Roman"/>
              </a:rPr>
              <a:t> working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three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stages: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recovery,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recrystallization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grain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growth.</a:t>
            </a:r>
            <a:endParaRPr sz="2400" dirty="0">
              <a:latin typeface="Times New Roman"/>
              <a:cs typeface="Times New Roman"/>
            </a:endParaRPr>
          </a:p>
          <a:p>
            <a:pPr marL="356870" indent="-344805" algn="just">
              <a:lnSpc>
                <a:spcPct val="100000"/>
              </a:lnSpc>
              <a:spcBef>
                <a:spcPts val="16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5" dirty="0">
                <a:latin typeface="Times New Roman"/>
                <a:cs typeface="Times New Roman"/>
              </a:rPr>
              <a:t>Recovery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involves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annihilation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point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defects.</a:t>
            </a:r>
            <a:endParaRPr sz="2400" dirty="0">
              <a:latin typeface="Times New Roman"/>
              <a:cs typeface="Times New Roman"/>
            </a:endParaRPr>
          </a:p>
          <a:p>
            <a:pPr marL="356870" marR="9525" indent="-344805" algn="just">
              <a:lnSpc>
                <a:spcPct val="105100"/>
              </a:lnSpc>
              <a:spcBef>
                <a:spcPts val="14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Driving </a:t>
            </a:r>
            <a:r>
              <a:rPr sz="2400" b="1" dirty="0">
                <a:latin typeface="Times New Roman"/>
                <a:cs typeface="Times New Roman"/>
              </a:rPr>
              <a:t>force </a:t>
            </a:r>
            <a:r>
              <a:rPr sz="2400" dirty="0">
                <a:latin typeface="Times New Roman"/>
                <a:cs typeface="Times New Roman"/>
              </a:rPr>
              <a:t>for recovery is </a:t>
            </a:r>
            <a:r>
              <a:rPr sz="2400" spc="-5" dirty="0">
                <a:latin typeface="Times New Roman"/>
                <a:cs typeface="Times New Roman"/>
              </a:rPr>
              <a:t>decrease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stored energy from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cold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work.</a:t>
            </a:r>
            <a:endParaRPr sz="2400" dirty="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5100"/>
              </a:lnSpc>
              <a:spcBef>
                <a:spcPts val="145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dirty="0">
                <a:latin typeface="Times New Roman"/>
                <a:cs typeface="Times New Roman"/>
              </a:rPr>
              <a:t>During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recovery,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physical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properties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cold-worked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material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are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restored</a:t>
            </a:r>
            <a:r>
              <a:rPr sz="2400" dirty="0">
                <a:latin typeface="Times New Roman"/>
                <a:cs typeface="Times New Roman"/>
              </a:rPr>
              <a:t> without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observable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change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in 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microstructure.</a:t>
            </a:r>
            <a:endParaRPr sz="2400" b="1" dirty="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5100"/>
              </a:lnSpc>
              <a:spcBef>
                <a:spcPts val="14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dirty="0">
                <a:latin typeface="Times New Roman"/>
                <a:cs typeface="Times New Roman"/>
              </a:rPr>
              <a:t>Recovery is </a:t>
            </a:r>
            <a:r>
              <a:rPr sz="2400" b="1" spc="-5" dirty="0">
                <a:latin typeface="Times New Roman"/>
                <a:cs typeface="Times New Roman"/>
              </a:rPr>
              <a:t>first </a:t>
            </a:r>
            <a:r>
              <a:rPr sz="2400" b="1" spc="-10" dirty="0">
                <a:latin typeface="Times New Roman"/>
                <a:cs typeface="Times New Roman"/>
              </a:rPr>
              <a:t>stage </a:t>
            </a:r>
            <a:r>
              <a:rPr sz="2400" spc="1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annealing which </a:t>
            </a:r>
            <a:r>
              <a:rPr sz="2400" dirty="0">
                <a:latin typeface="Times New Roman"/>
                <a:cs typeface="Times New Roman"/>
              </a:rPr>
              <a:t>takes </a:t>
            </a:r>
            <a:r>
              <a:rPr sz="2400" spc="-5" dirty="0">
                <a:latin typeface="Times New Roman"/>
                <a:cs typeface="Times New Roman"/>
              </a:rPr>
              <a:t>place </a:t>
            </a:r>
            <a:r>
              <a:rPr sz="2400" b="1" spc="-5" dirty="0">
                <a:latin typeface="Times New Roman"/>
                <a:cs typeface="Times New Roman"/>
              </a:rPr>
              <a:t>at </a:t>
            </a:r>
            <a:r>
              <a:rPr sz="2400" b="1" spc="-10" dirty="0">
                <a:latin typeface="Times New Roman"/>
                <a:cs typeface="Times New Roman"/>
              </a:rPr>
              <a:t>low </a:t>
            </a:r>
            <a:r>
              <a:rPr sz="2400" b="1" spc="-5" dirty="0">
                <a:latin typeface="Times New Roman"/>
                <a:cs typeface="Times New Roman"/>
              </a:rPr>
              <a:t> temperatures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annealing.</a:t>
            </a:r>
            <a:endParaRPr sz="2400" dirty="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5000"/>
              </a:lnSpc>
              <a:spcBef>
                <a:spcPts val="145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5" dirty="0">
                <a:latin typeface="Times New Roman"/>
                <a:cs typeface="Times New Roman"/>
              </a:rPr>
              <a:t>There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some reduction, </a:t>
            </a:r>
            <a:r>
              <a:rPr sz="2400" b="1" spc="-5" dirty="0">
                <a:latin typeface="Times New Roman"/>
                <a:cs typeface="Times New Roman"/>
              </a:rPr>
              <a:t>though </a:t>
            </a:r>
            <a:r>
              <a:rPr sz="2400" b="1" dirty="0">
                <a:latin typeface="Times New Roman"/>
                <a:cs typeface="Times New Roman"/>
              </a:rPr>
              <a:t>not substantial</a:t>
            </a:r>
            <a:r>
              <a:rPr sz="2400" dirty="0">
                <a:latin typeface="Times New Roman"/>
                <a:cs typeface="Times New Roman"/>
              </a:rPr>
              <a:t>, in dislocation </a:t>
            </a:r>
            <a:r>
              <a:rPr sz="2400" spc="5" dirty="0">
                <a:latin typeface="Times New Roman"/>
                <a:cs typeface="Times New Roman"/>
              </a:rPr>
              <a:t> density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well</a:t>
            </a:r>
            <a:r>
              <a:rPr sz="2400" dirty="0">
                <a:latin typeface="Times New Roman"/>
                <a:cs typeface="Times New Roman"/>
              </a:rPr>
              <a:t> apart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from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formation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dislocation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configurations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low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strain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energies.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9324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3352800"/>
            <a:ext cx="5836666" cy="300951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34366" y="1488260"/>
            <a:ext cx="8166734" cy="1582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During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recovery,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some</a:t>
            </a:r>
            <a:r>
              <a:rPr sz="2400" dirty="0">
                <a:latin typeface="Times New Roman"/>
                <a:cs typeface="Times New Roman"/>
              </a:rPr>
              <a:t> 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stored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internal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strain </a:t>
            </a:r>
            <a:r>
              <a:rPr sz="2400" b="1" spc="-73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energy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b="1" spc="-5" dirty="0">
                <a:latin typeface="Times New Roman"/>
                <a:cs typeface="Times New Roman"/>
              </a:rPr>
              <a:t>relieved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through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dislocation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motion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due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enhanced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atomic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diffusion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 the </a:t>
            </a:r>
            <a:r>
              <a:rPr sz="2400" spc="-5" dirty="0">
                <a:latin typeface="Times New Roman"/>
                <a:cs typeface="Times New Roman"/>
              </a:rPr>
              <a:t>elevated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temperatures.</a:t>
            </a:r>
            <a:endParaRPr sz="2400" dirty="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Leads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reduction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number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dislocations</a:t>
            </a:r>
            <a:r>
              <a:rPr sz="3000" spc="-5" dirty="0">
                <a:latin typeface="Times New Roman"/>
                <a:cs typeface="Times New Roman"/>
              </a:rPr>
              <a:t>.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0" name="object 2"/>
          <p:cNvSpPr txBox="1">
            <a:spLocks/>
          </p:cNvSpPr>
          <p:nvPr/>
        </p:nvSpPr>
        <p:spPr>
          <a:xfrm>
            <a:off x="3782314" y="315544"/>
            <a:ext cx="1780286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3150" b="0" i="0">
                <a:solidFill>
                  <a:srgbClr val="015983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pc="-5"/>
              <a:t>Rec</a:t>
            </a:r>
            <a:r>
              <a:rPr lang="en-US"/>
              <a:t>ov</a:t>
            </a:r>
            <a:r>
              <a:rPr lang="en-US" spc="-5"/>
              <a:t>e</a:t>
            </a:r>
            <a:r>
              <a:rPr lang="en-US" spc="-15"/>
              <a:t>r</a:t>
            </a:r>
            <a:r>
              <a:rPr lang="en-US" spc="-5"/>
              <a:t>y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913687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8041" y="368141"/>
            <a:ext cx="175196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Reco</a:t>
            </a:r>
            <a:r>
              <a:rPr dirty="0"/>
              <a:t>v</a:t>
            </a:r>
            <a:r>
              <a:rPr spc="-5" dirty="0"/>
              <a:t>ery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3400" y="1538548"/>
            <a:ext cx="8077200" cy="5090850"/>
            <a:chOff x="533400" y="1538548"/>
            <a:chExt cx="8077200" cy="50908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1502" y="1538548"/>
              <a:ext cx="5499098" cy="2984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4254499"/>
              <a:ext cx="7797798" cy="23748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43000" y="1182758"/>
            <a:ext cx="5734685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omic Sans MS"/>
                <a:cs typeface="Comic Sans MS"/>
              </a:rPr>
              <a:t>Annihilation</a:t>
            </a:r>
            <a:r>
              <a:rPr sz="2400" spc="1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reduces</a:t>
            </a:r>
            <a:r>
              <a:rPr sz="2400" spc="1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dislocation</a:t>
            </a:r>
            <a:r>
              <a:rPr sz="2400" spc="1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density.</a:t>
            </a:r>
            <a:endParaRPr sz="2400" dirty="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 dirty="0">
              <a:latin typeface="Comic Sans MS"/>
              <a:cs typeface="Comic Sans MS"/>
            </a:endParaRPr>
          </a:p>
          <a:p>
            <a:pPr marL="273685">
              <a:lnSpc>
                <a:spcPct val="100000"/>
              </a:lnSpc>
            </a:pPr>
            <a:r>
              <a:rPr sz="2400" spc="-5" dirty="0">
                <a:solidFill>
                  <a:srgbClr val="C00000"/>
                </a:solidFill>
                <a:latin typeface="Comic Sans MS"/>
                <a:cs typeface="Comic Sans MS"/>
              </a:rPr>
              <a:t>Scenario</a:t>
            </a:r>
            <a:r>
              <a:rPr sz="2400" spc="-50" dirty="0">
                <a:solidFill>
                  <a:srgbClr val="C000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C00000"/>
                </a:solidFill>
                <a:latin typeface="Comic Sans MS"/>
                <a:cs typeface="Comic Sans MS"/>
              </a:rPr>
              <a:t>1</a:t>
            </a:r>
            <a:endParaRPr sz="2400" dirty="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7800" y="3827203"/>
            <a:ext cx="1545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C00000"/>
                </a:solidFill>
                <a:latin typeface="Comic Sans MS"/>
                <a:cs typeface="Comic Sans MS"/>
              </a:rPr>
              <a:t>Scenario</a:t>
            </a:r>
            <a:r>
              <a:rPr sz="2400" spc="-75" dirty="0">
                <a:solidFill>
                  <a:srgbClr val="C000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C00000"/>
                </a:solidFill>
                <a:latin typeface="Comic Sans MS"/>
                <a:cs typeface="Comic Sans MS"/>
              </a:rPr>
              <a:t>2</a:t>
            </a:r>
            <a:endParaRPr sz="24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231876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4651" y="315544"/>
            <a:ext cx="313994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Recr</a:t>
            </a:r>
            <a:r>
              <a:rPr spc="-25" dirty="0"/>
              <a:t>y</a:t>
            </a:r>
            <a:r>
              <a:rPr spc="-5" dirty="0"/>
              <a:t>stallization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219200"/>
            <a:ext cx="8206105" cy="507555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94970" marR="46990" indent="-344805" algn="just">
              <a:lnSpc>
                <a:spcPts val="3030"/>
              </a:lnSpc>
              <a:spcBef>
                <a:spcPts val="75"/>
              </a:spcBef>
              <a:buFont typeface="Wingdings"/>
              <a:buChar char=""/>
              <a:tabLst>
                <a:tab pos="395605" algn="l"/>
              </a:tabLst>
            </a:pP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follows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recovery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during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annealing</a:t>
            </a:r>
            <a:r>
              <a:rPr sz="2400" dirty="0">
                <a:latin typeface="Times New Roman"/>
                <a:cs typeface="Times New Roman"/>
              </a:rPr>
              <a:t> 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cold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worked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material.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Driving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force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stored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energy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during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cold work.</a:t>
            </a:r>
            <a:endParaRPr sz="2400" dirty="0">
              <a:latin typeface="Times New Roman"/>
              <a:cs typeface="Times New Roman"/>
            </a:endParaRPr>
          </a:p>
          <a:p>
            <a:pPr marL="394970" marR="43815" indent="-344805" algn="just">
              <a:lnSpc>
                <a:spcPct val="105100"/>
              </a:lnSpc>
              <a:spcBef>
                <a:spcPts val="10"/>
              </a:spcBef>
              <a:buFont typeface="Wingdings"/>
              <a:buChar char=""/>
              <a:tabLst>
                <a:tab pos="395605" algn="l"/>
              </a:tabLst>
            </a:pPr>
            <a:r>
              <a:rPr sz="2400" spc="-15" dirty="0">
                <a:latin typeface="Times New Roman"/>
                <a:cs typeface="Times New Roman"/>
              </a:rPr>
              <a:t>It </a:t>
            </a:r>
            <a:r>
              <a:rPr sz="2400" dirty="0">
                <a:latin typeface="Times New Roman"/>
                <a:cs typeface="Times New Roman"/>
              </a:rPr>
              <a:t>involves </a:t>
            </a:r>
            <a:r>
              <a:rPr sz="2400" spc="-5" dirty="0">
                <a:latin typeface="Times New Roman"/>
                <a:cs typeface="Times New Roman"/>
              </a:rPr>
              <a:t>replacement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cold-worked structure </a:t>
            </a:r>
            <a:r>
              <a:rPr sz="2400" spc="10" dirty="0">
                <a:latin typeface="Times New Roman"/>
                <a:cs typeface="Times New Roman"/>
              </a:rPr>
              <a:t>by </a:t>
            </a:r>
            <a:r>
              <a:rPr sz="2400" dirty="0">
                <a:latin typeface="Times New Roman"/>
                <a:cs typeface="Times New Roman"/>
              </a:rPr>
              <a:t>a new </a:t>
            </a:r>
            <a:r>
              <a:rPr sz="2400" spc="-5" dirty="0">
                <a:latin typeface="Times New Roman"/>
                <a:cs typeface="Times New Roman"/>
              </a:rPr>
              <a:t>set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strain-free</a:t>
            </a:r>
            <a:r>
              <a:rPr sz="2400" spc="-5" dirty="0">
                <a:latin typeface="Times New Roman"/>
                <a:cs typeface="Times New Roman"/>
              </a:rPr>
              <a:t>, </a:t>
            </a:r>
            <a:r>
              <a:rPr sz="2400" dirty="0">
                <a:latin typeface="Times New Roman"/>
                <a:cs typeface="Times New Roman"/>
              </a:rPr>
              <a:t>approximately </a:t>
            </a:r>
            <a:r>
              <a:rPr sz="2400" b="1" spc="-5" dirty="0">
                <a:latin typeface="Times New Roman"/>
                <a:cs typeface="Times New Roman"/>
              </a:rPr>
              <a:t>equi-axed grains </a:t>
            </a:r>
            <a:r>
              <a:rPr sz="2400" b="1" dirty="0">
                <a:latin typeface="Times New Roman"/>
                <a:cs typeface="Times New Roman"/>
              </a:rPr>
              <a:t>to </a:t>
            </a:r>
            <a:r>
              <a:rPr sz="2400" b="1" spc="-5" dirty="0">
                <a:latin typeface="Times New Roman"/>
                <a:cs typeface="Times New Roman"/>
              </a:rPr>
              <a:t>replace all </a:t>
            </a:r>
            <a:r>
              <a:rPr sz="2400" b="1" dirty="0">
                <a:latin typeface="Times New Roman"/>
                <a:cs typeface="Times New Roman"/>
              </a:rPr>
              <a:t>the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deformed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crystals.</a:t>
            </a:r>
            <a:endParaRPr sz="2400" b="1" dirty="0">
              <a:latin typeface="Times New Roman"/>
              <a:cs typeface="Times New Roman"/>
            </a:endParaRPr>
          </a:p>
          <a:p>
            <a:pPr marL="394970" marR="44450" indent="-344805" algn="just">
              <a:lnSpc>
                <a:spcPct val="105100"/>
              </a:lnSpc>
              <a:spcBef>
                <a:spcPts val="140"/>
              </a:spcBef>
              <a:buFont typeface="Wingdings"/>
              <a:buChar char=""/>
              <a:tabLst>
                <a:tab pos="395605" algn="l"/>
              </a:tabLst>
            </a:pPr>
            <a:r>
              <a:rPr sz="2400" dirty="0">
                <a:latin typeface="Times New Roman"/>
                <a:cs typeface="Times New Roman"/>
              </a:rPr>
              <a:t>This is </a:t>
            </a:r>
            <a:r>
              <a:rPr sz="2400" spc="-5" dirty="0">
                <a:latin typeface="Times New Roman"/>
                <a:cs typeface="Times New Roman"/>
              </a:rPr>
              <a:t>process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characterized </a:t>
            </a:r>
            <a:r>
              <a:rPr sz="2400" spc="1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recrystallization temperature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 is </a:t>
            </a:r>
            <a:r>
              <a:rPr sz="2400" spc="-5" dirty="0">
                <a:latin typeface="Times New Roman"/>
                <a:cs typeface="Times New Roman"/>
              </a:rPr>
              <a:t>defined as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temperature at </a:t>
            </a:r>
            <a:r>
              <a:rPr sz="2400" dirty="0">
                <a:latin typeface="Times New Roman"/>
                <a:cs typeface="Times New Roman"/>
              </a:rPr>
              <a:t>which </a:t>
            </a:r>
            <a:r>
              <a:rPr sz="2400" b="1" spc="5" dirty="0">
                <a:latin typeface="Times New Roman"/>
                <a:cs typeface="Times New Roman"/>
              </a:rPr>
              <a:t>50%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material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recrystallizes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one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hour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time.</a:t>
            </a:r>
          </a:p>
          <a:p>
            <a:pPr marL="394970" marR="43815" indent="-344805" algn="just">
              <a:lnSpc>
                <a:spcPct val="105000"/>
              </a:lnSpc>
              <a:spcBef>
                <a:spcPts val="150"/>
              </a:spcBef>
              <a:buFont typeface="Wingdings"/>
              <a:buChar char=""/>
              <a:tabLst>
                <a:tab pos="395605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recrystallization temperature </a:t>
            </a:r>
            <a:r>
              <a:rPr sz="2400" dirty="0">
                <a:latin typeface="Times New Roman"/>
                <a:cs typeface="Times New Roman"/>
              </a:rPr>
              <a:t>is strongly dependent on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purity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material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394970" marR="43180" indent="-344805" algn="just">
              <a:lnSpc>
                <a:spcPct val="105000"/>
              </a:lnSpc>
              <a:spcBef>
                <a:spcPts val="145"/>
              </a:spcBef>
              <a:buFont typeface="Wingdings"/>
              <a:buChar char=""/>
              <a:tabLst>
                <a:tab pos="395605" algn="l"/>
              </a:tabLst>
            </a:pPr>
            <a:r>
              <a:rPr sz="2400" b="1" dirty="0">
                <a:latin typeface="Times New Roman"/>
                <a:cs typeface="Times New Roman"/>
              </a:rPr>
              <a:t>Pure</a:t>
            </a:r>
            <a:r>
              <a:rPr sz="2400" dirty="0">
                <a:latin typeface="Times New Roman"/>
                <a:cs typeface="Times New Roman"/>
              </a:rPr>
              <a:t> materials </a:t>
            </a:r>
            <a:r>
              <a:rPr sz="2400" spc="5" dirty="0">
                <a:latin typeface="Times New Roman"/>
                <a:cs typeface="Times New Roman"/>
              </a:rPr>
              <a:t>may </a:t>
            </a:r>
            <a:r>
              <a:rPr sz="2400" spc="-5" dirty="0">
                <a:latin typeface="Times New Roman"/>
                <a:cs typeface="Times New Roman"/>
              </a:rPr>
              <a:t>recrystallizes around </a:t>
            </a:r>
            <a:r>
              <a:rPr sz="2400" dirty="0">
                <a:latin typeface="Times New Roman"/>
                <a:cs typeface="Times New Roman"/>
              </a:rPr>
              <a:t>0.3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baseline="-20833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b="1" spc="-5" dirty="0">
                <a:latin typeface="Times New Roman"/>
                <a:cs typeface="Times New Roman"/>
              </a:rPr>
              <a:t>while impure 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materials </a:t>
            </a:r>
            <a:r>
              <a:rPr sz="2400" spc="5" dirty="0">
                <a:latin typeface="Times New Roman"/>
                <a:cs typeface="Times New Roman"/>
              </a:rPr>
              <a:t>may </a:t>
            </a:r>
            <a:r>
              <a:rPr sz="2400" dirty="0">
                <a:latin typeface="Times New Roman"/>
                <a:cs typeface="Times New Roman"/>
              </a:rPr>
              <a:t>recrystallizes </a:t>
            </a:r>
            <a:r>
              <a:rPr sz="2400" spc="-5" dirty="0">
                <a:latin typeface="Times New Roman"/>
                <a:cs typeface="Times New Roman"/>
              </a:rPr>
              <a:t>around 0.5-0.7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baseline="-20833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spc="-5" dirty="0">
                <a:latin typeface="Times New Roman"/>
                <a:cs typeface="Times New Roman"/>
              </a:rPr>
              <a:t>where </a:t>
            </a:r>
            <a:r>
              <a:rPr sz="2400" b="1" i="1" spc="5" dirty="0">
                <a:latin typeface="Times New Roman"/>
                <a:cs typeface="Times New Roman"/>
              </a:rPr>
              <a:t>T</a:t>
            </a:r>
            <a:r>
              <a:rPr sz="2400" b="1" i="1" spc="7" baseline="-20833" dirty="0">
                <a:latin typeface="Times New Roman"/>
                <a:cs typeface="Times New Roman"/>
              </a:rPr>
              <a:t>m</a:t>
            </a:r>
            <a:r>
              <a:rPr sz="2400" i="1" spc="15" baseline="-20833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is 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absolute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melting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temperature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material.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961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4820" y="228600"/>
            <a:ext cx="4023868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Recrystallization</a:t>
            </a:r>
            <a:r>
              <a:rPr spc="-10" dirty="0"/>
              <a:t> </a:t>
            </a:r>
            <a:r>
              <a:rPr spc="-5" dirty="0"/>
              <a:t>laws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219200"/>
            <a:ext cx="8610600" cy="5645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1341120" indent="-34480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</a:t>
            </a:r>
            <a:r>
              <a:rPr sz="2400" b="1" spc="5" dirty="0">
                <a:latin typeface="Times New Roman"/>
                <a:cs typeface="Times New Roman"/>
              </a:rPr>
              <a:t>i</a:t>
            </a:r>
            <a:r>
              <a:rPr sz="2400" b="1" dirty="0">
                <a:latin typeface="Times New Roman"/>
                <a:cs typeface="Times New Roman"/>
              </a:rPr>
              <a:t>ni</a:t>
            </a:r>
            <a:r>
              <a:rPr sz="2400" b="1" spc="5" dirty="0">
                <a:latin typeface="Times New Roman"/>
                <a:cs typeface="Times New Roman"/>
              </a:rPr>
              <a:t>m</a:t>
            </a:r>
            <a:r>
              <a:rPr sz="2400" b="1" dirty="0">
                <a:latin typeface="Times New Roman"/>
                <a:cs typeface="Times New Roman"/>
              </a:rPr>
              <a:t>um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a</a:t>
            </a:r>
            <a:r>
              <a:rPr sz="2400" b="1" dirty="0">
                <a:latin typeface="Times New Roman"/>
                <a:cs typeface="Times New Roman"/>
              </a:rPr>
              <a:t>mount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</a:t>
            </a:r>
            <a:r>
              <a:rPr sz="2400" b="1" spc="-1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fo</a:t>
            </a:r>
            <a:r>
              <a:rPr sz="2400" b="1" spc="-15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mation 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0" dirty="0">
                <a:latin typeface="Times New Roman"/>
                <a:cs typeface="Times New Roman"/>
              </a:rPr>
              <a:t>ee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c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use </a:t>
            </a:r>
            <a:r>
              <a:rPr sz="2400" spc="-10" dirty="0">
                <a:latin typeface="Times New Roman"/>
                <a:cs typeface="Times New Roman"/>
              </a:rPr>
              <a:t>recrystallization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(Rx).</a:t>
            </a:r>
          </a:p>
          <a:p>
            <a:pPr marL="356870" marR="1070610" indent="-344805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dirty="0">
                <a:latin typeface="Times New Roman"/>
                <a:cs typeface="Times New Roman"/>
              </a:rPr>
              <a:t>Smaller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degree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deformation, higher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will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Rx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temperature.</a:t>
            </a:r>
            <a:endParaRPr sz="2400" dirty="0">
              <a:latin typeface="Times New Roman"/>
              <a:cs typeface="Times New Roman"/>
            </a:endParaRPr>
          </a:p>
          <a:p>
            <a:pPr marL="356870" marR="1433195" indent="-344805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finer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initial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grain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size;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lower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will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Rx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temperature.</a:t>
            </a:r>
            <a:endParaRPr sz="2400" b="1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larger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initial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grain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size,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greater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degree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deformation</a:t>
            </a:r>
            <a:endParaRPr sz="2400" dirty="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required</a:t>
            </a:r>
            <a:r>
              <a:rPr sz="2400" dirty="0">
                <a:latin typeface="Times New Roman"/>
                <a:cs typeface="Times New Roman"/>
              </a:rPr>
              <a:t> to</a:t>
            </a:r>
            <a:r>
              <a:rPr sz="2400" spc="-5" dirty="0">
                <a:latin typeface="Times New Roman"/>
                <a:cs typeface="Times New Roman"/>
              </a:rPr>
              <a:t> produce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equivalent </a:t>
            </a:r>
            <a:r>
              <a:rPr sz="2400" b="1" dirty="0">
                <a:latin typeface="Times New Roman"/>
                <a:cs typeface="Times New Roman"/>
              </a:rPr>
              <a:t>Rx</a:t>
            </a:r>
            <a:r>
              <a:rPr sz="2400" b="1" spc="-5" dirty="0">
                <a:latin typeface="Times New Roman"/>
                <a:cs typeface="Times New Roman"/>
              </a:rPr>
              <a:t> temperature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Greater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10" dirty="0">
                <a:latin typeface="Times New Roman"/>
                <a:cs typeface="Times New Roman"/>
              </a:rPr>
              <a:t> degree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deformation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lower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annealing</a:t>
            </a:r>
            <a:endParaRPr sz="2400" dirty="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temperature,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smaller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will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10" dirty="0">
                <a:latin typeface="Times New Roman"/>
                <a:cs typeface="Times New Roman"/>
              </a:rPr>
              <a:t>recrystallized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grain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size.</a:t>
            </a:r>
          </a:p>
          <a:p>
            <a:pPr marL="356870" marR="175260" indent="-344805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higher is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temperature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cold working</a:t>
            </a:r>
            <a:r>
              <a:rPr sz="2400" spc="-5" dirty="0">
                <a:latin typeface="Times New Roman"/>
                <a:cs typeface="Times New Roman"/>
              </a:rPr>
              <a:t>,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less </a:t>
            </a:r>
            <a:r>
              <a:rPr sz="2400" dirty="0">
                <a:latin typeface="Times New Roman"/>
                <a:cs typeface="Times New Roman"/>
              </a:rPr>
              <a:t>is the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strain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energy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stored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thus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Rx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temperature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correspondingly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higher.</a:t>
            </a:r>
            <a:endParaRPr sz="24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Rx</a:t>
            </a:r>
            <a:r>
              <a:rPr sz="2400" spc="-5" dirty="0">
                <a:latin typeface="Times New Roman"/>
                <a:cs typeface="Times New Roman"/>
              </a:rPr>
              <a:t> rate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increases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exponentially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temperature.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7718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967105" y="1752600"/>
            <a:ext cx="8176895" cy="428258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807085" indent="-228600" algn="just">
              <a:lnSpc>
                <a:spcPct val="100000"/>
              </a:lnSpc>
              <a:spcBef>
                <a:spcPts val="95"/>
              </a:spcBef>
              <a:buClr>
                <a:srgbClr val="7ED13A"/>
              </a:buClr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latin typeface="Times New Roman"/>
                <a:cs typeface="Times New Roman"/>
              </a:rPr>
              <a:t>After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recovery</a:t>
            </a:r>
            <a:r>
              <a:rPr sz="2600" spc="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is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complete,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the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grains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are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still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in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 </a:t>
            </a:r>
            <a:r>
              <a:rPr sz="2600" spc="-68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relatively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high</a:t>
            </a:r>
            <a:r>
              <a:rPr sz="2600" b="1" spc="-1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strain</a:t>
            </a:r>
            <a:r>
              <a:rPr sz="2600" b="1" spc="-15" dirty="0">
                <a:latin typeface="Times New Roman"/>
                <a:cs typeface="Times New Roman"/>
              </a:rPr>
              <a:t> energy</a:t>
            </a:r>
            <a:r>
              <a:rPr sz="2600" b="1" spc="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state</a:t>
            </a:r>
            <a:r>
              <a:rPr sz="2600" spc="-5" dirty="0">
                <a:latin typeface="Times New Roman"/>
                <a:cs typeface="Times New Roman"/>
              </a:rPr>
              <a:t>.</a:t>
            </a:r>
            <a:endParaRPr sz="2600" dirty="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675"/>
              </a:spcBef>
              <a:buClr>
                <a:srgbClr val="7ED13A"/>
              </a:buClr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latin typeface="Times New Roman"/>
                <a:cs typeface="Times New Roman"/>
              </a:rPr>
              <a:t>Recrystallization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is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5" dirty="0">
                <a:latin typeface="Times New Roman"/>
                <a:cs typeface="Times New Roman"/>
              </a:rPr>
              <a:t> formation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 new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set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of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strain- </a:t>
            </a:r>
            <a:r>
              <a:rPr sz="2600" b="1" spc="-68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free</a:t>
            </a:r>
            <a:r>
              <a:rPr sz="2600" b="1" spc="-1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and</a:t>
            </a:r>
            <a:r>
              <a:rPr sz="2600" b="1" spc="1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uniaxial</a:t>
            </a:r>
            <a:r>
              <a:rPr sz="2600" b="1" spc="-1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grains </a:t>
            </a:r>
            <a:r>
              <a:rPr sz="2600" spc="-5" dirty="0">
                <a:latin typeface="Times New Roman"/>
                <a:cs typeface="Times New Roman"/>
              </a:rPr>
              <a:t>that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have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low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dislocation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densities.</a:t>
            </a:r>
            <a:endParaRPr sz="2600" dirty="0">
              <a:latin typeface="Times New Roman"/>
              <a:cs typeface="Times New Roman"/>
            </a:endParaRPr>
          </a:p>
          <a:p>
            <a:pPr marL="241300" marR="163195" indent="-228600" algn="just">
              <a:lnSpc>
                <a:spcPct val="100000"/>
              </a:lnSpc>
              <a:spcBef>
                <a:spcPts val="670"/>
              </a:spcBef>
              <a:buClr>
                <a:srgbClr val="7ED13A"/>
              </a:buClr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latin typeface="Times New Roman"/>
                <a:cs typeface="Times New Roman"/>
              </a:rPr>
              <a:t>The</a:t>
            </a:r>
            <a:r>
              <a:rPr sz="2600" dirty="0">
                <a:latin typeface="Times New Roman"/>
                <a:cs typeface="Times New Roman"/>
              </a:rPr>
              <a:t> driving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force</a:t>
            </a:r>
            <a:r>
              <a:rPr sz="2600" spc="-5" dirty="0">
                <a:latin typeface="Times New Roman"/>
                <a:cs typeface="Times New Roman"/>
              </a:rPr>
              <a:t> to </a:t>
            </a:r>
            <a:r>
              <a:rPr sz="2600" dirty="0">
                <a:latin typeface="Times New Roman"/>
                <a:cs typeface="Times New Roman"/>
              </a:rPr>
              <a:t>produce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the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new </a:t>
            </a:r>
            <a:r>
              <a:rPr sz="2600" b="1" dirty="0">
                <a:latin typeface="Times New Roman"/>
                <a:cs typeface="Times New Roman"/>
              </a:rPr>
              <a:t>grain</a:t>
            </a:r>
            <a:r>
              <a:rPr sz="2600" b="1" spc="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structure</a:t>
            </a:r>
            <a:r>
              <a:rPr sz="2600" b="1" spc="-2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is </a:t>
            </a:r>
            <a:r>
              <a:rPr sz="2600" b="1" spc="-68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the</a:t>
            </a:r>
            <a:r>
              <a:rPr sz="2600" b="1" spc="-1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internal </a:t>
            </a:r>
            <a:r>
              <a:rPr sz="2600" b="1" spc="-15" dirty="0">
                <a:latin typeface="Times New Roman"/>
                <a:cs typeface="Times New Roman"/>
              </a:rPr>
              <a:t>energy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difference</a:t>
            </a:r>
            <a:r>
              <a:rPr sz="2600" spc="-5" dirty="0">
                <a:latin typeface="Times New Roman"/>
                <a:cs typeface="Times New Roman"/>
              </a:rPr>
              <a:t> between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strained and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unstrained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material.</a:t>
            </a:r>
            <a:endParaRPr sz="2600" dirty="0">
              <a:latin typeface="Times New Roman"/>
              <a:cs typeface="Times New Roman"/>
            </a:endParaRPr>
          </a:p>
          <a:p>
            <a:pPr marL="241300" marR="617220" indent="-228600" algn="just">
              <a:lnSpc>
                <a:spcPct val="100000"/>
              </a:lnSpc>
              <a:spcBef>
                <a:spcPts val="675"/>
              </a:spcBef>
              <a:buClr>
                <a:srgbClr val="7ED13A"/>
              </a:buClr>
              <a:buFont typeface="Arial MT"/>
              <a:buChar char="•"/>
              <a:tabLst>
                <a:tab pos="241300" algn="l"/>
              </a:tabLst>
            </a:pPr>
            <a:r>
              <a:rPr sz="2600" b="1" spc="-5" dirty="0">
                <a:latin typeface="Times New Roman"/>
                <a:cs typeface="Times New Roman"/>
              </a:rPr>
              <a:t>The new</a:t>
            </a:r>
            <a:r>
              <a:rPr sz="2600" b="1" spc="-1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grains</a:t>
            </a:r>
            <a:r>
              <a:rPr sz="2600" b="1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form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as very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small</a:t>
            </a:r>
            <a:r>
              <a:rPr sz="2600" dirty="0">
                <a:latin typeface="Times New Roman"/>
                <a:cs typeface="Times New Roman"/>
              </a:rPr>
              <a:t> nuclei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and </a:t>
            </a:r>
            <a:r>
              <a:rPr sz="2600" dirty="0">
                <a:latin typeface="Times New Roman"/>
                <a:cs typeface="Times New Roman"/>
              </a:rPr>
              <a:t>grow </a:t>
            </a:r>
            <a:r>
              <a:rPr sz="2600" spc="-68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until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they consume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parent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material.</a:t>
            </a: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3184651" y="315544"/>
            <a:ext cx="313994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3150" b="0" i="0">
                <a:solidFill>
                  <a:srgbClr val="015983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pc="-5"/>
              <a:t>Recr</a:t>
            </a:r>
            <a:r>
              <a:rPr lang="en-US" spc="-25"/>
              <a:t>y</a:t>
            </a:r>
            <a:r>
              <a:rPr lang="en-US" spc="-5"/>
              <a:t>stallization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293798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295" y="152400"/>
            <a:ext cx="7369809" cy="750212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A8315 - Production Technology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3600" b="1" dirty="0">
                <a:solidFill>
                  <a:srgbClr val="FF0000"/>
                </a:solidFill>
              </a:rPr>
              <a:t>Course Outcomes (COs)</a:t>
            </a:r>
            <a:br>
              <a:rPr lang="en-US" sz="3600" b="1" dirty="0">
                <a:solidFill>
                  <a:srgbClr val="FF0000"/>
                </a:solidFill>
              </a:rPr>
            </a:b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7696200" cy="5257800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After the completion of the course, the student will be able to:</a:t>
            </a:r>
          </a:p>
          <a:p>
            <a:pPr algn="just"/>
            <a:r>
              <a:rPr lang="en-US" sz="2400" dirty="0"/>
              <a:t>A8315.1. Explain the process of making patterns, preparation of sand </a:t>
            </a:r>
            <a:r>
              <a:rPr lang="en-US" sz="2400" dirty="0" err="1"/>
              <a:t>mould</a:t>
            </a:r>
            <a:r>
              <a:rPr lang="en-US" sz="2400" dirty="0"/>
              <a:t>, various special casting processes and casting defects.</a:t>
            </a:r>
          </a:p>
          <a:p>
            <a:pPr algn="just"/>
            <a:r>
              <a:rPr lang="en-US" sz="2400" dirty="0"/>
              <a:t>A8315.2. Select appropriate Joining methods to </a:t>
            </a:r>
            <a:r>
              <a:rPr lang="en-US" sz="2400" dirty="0" err="1"/>
              <a:t>joinWork</a:t>
            </a:r>
            <a:r>
              <a:rPr lang="en-US" sz="2400" dirty="0"/>
              <a:t> pieces by using different welding techniques.</a:t>
            </a:r>
          </a:p>
          <a:p>
            <a:pPr algn="just"/>
            <a:r>
              <a:rPr lang="en-US" sz="2400" dirty="0"/>
              <a:t>A8315.3. Identify various metal forming processes for the various applications.</a:t>
            </a:r>
          </a:p>
          <a:p>
            <a:pPr algn="just"/>
            <a:r>
              <a:rPr lang="en-US" sz="2400" dirty="0"/>
              <a:t>A8315.4. Describe the properties and bonding techniques of plastics by using plastic molding techniques. </a:t>
            </a:r>
          </a:p>
          <a:p>
            <a:pPr algn="just"/>
            <a:r>
              <a:rPr lang="en-US" sz="2400" dirty="0"/>
              <a:t>A8315.5. Illustrate the various non-destructive testing methods for a specific application</a:t>
            </a:r>
          </a:p>
        </p:txBody>
      </p:sp>
    </p:spTree>
    <p:extLst>
      <p:ext uri="{BB962C8B-B14F-4D97-AF65-F5344CB8AC3E}">
        <p14:creationId xmlns:p14="http://schemas.microsoft.com/office/powerpoint/2010/main" val="1287569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2133473"/>
            <a:ext cx="4343400" cy="26877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803775" y="4828794"/>
            <a:ext cx="194563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mbria"/>
                <a:cs typeface="Cambria"/>
              </a:rPr>
              <a:t>Partial</a:t>
            </a:r>
            <a:r>
              <a:rPr sz="1800" spc="-6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replacement </a:t>
            </a:r>
            <a:r>
              <a:rPr sz="1800" spc="-38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-10" dirty="0">
                <a:latin typeface="Cambria"/>
                <a:cs typeface="Cambria"/>
              </a:rPr>
              <a:t> grains,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after</a:t>
            </a:r>
            <a:r>
              <a:rPr sz="1800" dirty="0">
                <a:latin typeface="Cambria"/>
                <a:cs typeface="Cambria"/>
              </a:rPr>
              <a:t> 4 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seconds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10400" y="4800663"/>
            <a:ext cx="1981200" cy="646430"/>
          </a:xfrm>
          <a:custGeom>
            <a:avLst/>
            <a:gdLst/>
            <a:ahLst/>
            <a:cxnLst/>
            <a:rect l="l" t="t" r="r" b="b"/>
            <a:pathLst>
              <a:path w="1981200" h="646429">
                <a:moveTo>
                  <a:pt x="1981200" y="0"/>
                </a:moveTo>
                <a:lnTo>
                  <a:pt x="0" y="0"/>
                </a:lnTo>
                <a:lnTo>
                  <a:pt x="0" y="646112"/>
                </a:lnTo>
                <a:lnTo>
                  <a:pt x="1981200" y="646112"/>
                </a:lnTo>
                <a:lnTo>
                  <a:pt x="1981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90409" y="4819650"/>
            <a:ext cx="16681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Complete recryst.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after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8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seconds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64994" y="4904994"/>
            <a:ext cx="21926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Initial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recrystallization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after </a:t>
            </a:r>
            <a:r>
              <a:rPr sz="1800" spc="-5" dirty="0">
                <a:latin typeface="Arial MT"/>
                <a:cs typeface="Arial MT"/>
              </a:rPr>
              <a:t>3 seconds @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580˚C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1866" y="4904994"/>
            <a:ext cx="1983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"/>
                <a:cs typeface="Cambria"/>
              </a:rPr>
              <a:t>Cold </a:t>
            </a:r>
            <a:r>
              <a:rPr sz="1800" spc="-30" dirty="0">
                <a:latin typeface="Cambria"/>
                <a:cs typeface="Cambria"/>
              </a:rPr>
              <a:t>Worked </a:t>
            </a:r>
            <a:r>
              <a:rPr sz="1800" spc="-10" dirty="0">
                <a:latin typeface="Cambria"/>
                <a:cs typeface="Cambria"/>
              </a:rPr>
              <a:t>grains. </a:t>
            </a:r>
            <a:r>
              <a:rPr sz="1800" spc="-38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Not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annealed.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63394" y="349175"/>
            <a:ext cx="5327015" cy="4969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-175" dirty="0">
                <a:solidFill>
                  <a:srgbClr val="4E5B6E"/>
                </a:solidFill>
                <a:cs typeface="Calibri"/>
              </a:rPr>
              <a:t>R</a:t>
            </a:r>
            <a:r>
              <a:rPr u="none" spc="-100" dirty="0">
                <a:solidFill>
                  <a:srgbClr val="4E5B6E"/>
                </a:solidFill>
                <a:cs typeface="Calibri"/>
              </a:rPr>
              <a:t>e</a:t>
            </a:r>
            <a:r>
              <a:rPr u="none" spc="-105" dirty="0">
                <a:solidFill>
                  <a:srgbClr val="4E5B6E"/>
                </a:solidFill>
                <a:cs typeface="Calibri"/>
              </a:rPr>
              <a:t>c</a:t>
            </a:r>
            <a:r>
              <a:rPr u="none" spc="-80" dirty="0">
                <a:solidFill>
                  <a:srgbClr val="4E5B6E"/>
                </a:solidFill>
                <a:cs typeface="Calibri"/>
              </a:rPr>
              <a:t>r</a:t>
            </a:r>
            <a:r>
              <a:rPr u="none" spc="-140" dirty="0">
                <a:solidFill>
                  <a:srgbClr val="4E5B6E"/>
                </a:solidFill>
                <a:cs typeface="Calibri"/>
              </a:rPr>
              <a:t>y</a:t>
            </a:r>
            <a:r>
              <a:rPr u="none" spc="-155" dirty="0">
                <a:solidFill>
                  <a:srgbClr val="4E5B6E"/>
                </a:solidFill>
                <a:cs typeface="Calibri"/>
              </a:rPr>
              <a:t>s</a:t>
            </a:r>
            <a:r>
              <a:rPr u="none" spc="-145" dirty="0">
                <a:solidFill>
                  <a:srgbClr val="4E5B6E"/>
                </a:solidFill>
                <a:cs typeface="Calibri"/>
              </a:rPr>
              <a:t>t</a:t>
            </a:r>
            <a:r>
              <a:rPr u="none" spc="-110" dirty="0">
                <a:solidFill>
                  <a:srgbClr val="4E5B6E"/>
                </a:solidFill>
                <a:cs typeface="Calibri"/>
              </a:rPr>
              <a:t>alli</a:t>
            </a:r>
            <a:r>
              <a:rPr u="none" spc="-185" dirty="0">
                <a:solidFill>
                  <a:srgbClr val="4E5B6E"/>
                </a:solidFill>
                <a:cs typeface="Calibri"/>
              </a:rPr>
              <a:t>z</a:t>
            </a:r>
            <a:r>
              <a:rPr u="none" spc="-145" dirty="0">
                <a:solidFill>
                  <a:srgbClr val="4E5B6E"/>
                </a:solidFill>
                <a:cs typeface="Calibri"/>
              </a:rPr>
              <a:t>a</a:t>
            </a:r>
            <a:r>
              <a:rPr u="none" spc="-110" dirty="0">
                <a:solidFill>
                  <a:srgbClr val="4E5B6E"/>
                </a:solidFill>
                <a:cs typeface="Calibri"/>
              </a:rPr>
              <a:t>ti</a:t>
            </a:r>
            <a:r>
              <a:rPr u="none" spc="-114" dirty="0">
                <a:solidFill>
                  <a:srgbClr val="4E5B6E"/>
                </a:solidFill>
                <a:cs typeface="Calibri"/>
              </a:rPr>
              <a:t>o</a:t>
            </a:r>
            <a:r>
              <a:rPr u="none" spc="-5" dirty="0">
                <a:solidFill>
                  <a:srgbClr val="4E5B6E"/>
                </a:solidFill>
                <a:cs typeface="Calibri"/>
              </a:rPr>
              <a:t>n</a:t>
            </a:r>
            <a:r>
              <a:rPr u="none" spc="-235" dirty="0">
                <a:solidFill>
                  <a:srgbClr val="4E5B6E"/>
                </a:solidFill>
                <a:cs typeface="Calibri"/>
              </a:rPr>
              <a:t> </a:t>
            </a:r>
            <a:r>
              <a:rPr u="none" spc="-105" dirty="0">
                <a:solidFill>
                  <a:srgbClr val="4E5B6E"/>
                </a:solidFill>
                <a:cs typeface="Calibri"/>
              </a:rPr>
              <a:t>I</a:t>
            </a:r>
            <a:r>
              <a:rPr u="none" spc="-110" dirty="0">
                <a:solidFill>
                  <a:srgbClr val="4E5B6E"/>
                </a:solidFill>
                <a:cs typeface="Calibri"/>
              </a:rPr>
              <a:t>ll</a:t>
            </a:r>
            <a:r>
              <a:rPr u="none" spc="-105" dirty="0">
                <a:solidFill>
                  <a:srgbClr val="4E5B6E"/>
                </a:solidFill>
                <a:cs typeface="Calibri"/>
              </a:rPr>
              <a:t>u</a:t>
            </a:r>
            <a:r>
              <a:rPr u="none" spc="-155" dirty="0">
                <a:solidFill>
                  <a:srgbClr val="4E5B6E"/>
                </a:solidFill>
                <a:cs typeface="Calibri"/>
              </a:rPr>
              <a:t>s</a:t>
            </a:r>
            <a:r>
              <a:rPr u="none" spc="-100" dirty="0">
                <a:solidFill>
                  <a:srgbClr val="4E5B6E"/>
                </a:solidFill>
                <a:cs typeface="Calibri"/>
              </a:rPr>
              <a:t>t</a:t>
            </a:r>
            <a:r>
              <a:rPr u="none" spc="-190" dirty="0">
                <a:solidFill>
                  <a:srgbClr val="4E5B6E"/>
                </a:solidFill>
                <a:cs typeface="Calibri"/>
              </a:rPr>
              <a:t>r</a:t>
            </a:r>
            <a:r>
              <a:rPr u="none" spc="-135" dirty="0">
                <a:solidFill>
                  <a:srgbClr val="4E5B6E"/>
                </a:solidFill>
                <a:cs typeface="Calibri"/>
              </a:rPr>
              <a:t>a</a:t>
            </a:r>
            <a:r>
              <a:rPr u="none" spc="-100" dirty="0">
                <a:solidFill>
                  <a:srgbClr val="4E5B6E"/>
                </a:solidFill>
                <a:cs typeface="Calibri"/>
              </a:rPr>
              <a:t>t</a:t>
            </a:r>
            <a:r>
              <a:rPr u="none" spc="-120" dirty="0">
                <a:solidFill>
                  <a:srgbClr val="4E5B6E"/>
                </a:solidFill>
                <a:cs typeface="Calibri"/>
              </a:rPr>
              <a:t>i</a:t>
            </a:r>
            <a:r>
              <a:rPr u="none" spc="-100" dirty="0">
                <a:solidFill>
                  <a:srgbClr val="4E5B6E"/>
                </a:solidFill>
                <a:cs typeface="Calibri"/>
              </a:rPr>
              <a:t>o</a:t>
            </a:r>
            <a:r>
              <a:rPr u="none" spc="-5" dirty="0">
                <a:solidFill>
                  <a:srgbClr val="4E5B6E"/>
                </a:solidFill>
                <a:cs typeface="Calibri"/>
              </a:rPr>
              <a:t>n</a:t>
            </a:r>
            <a:endParaRPr dirty="0"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" y="2179701"/>
            <a:ext cx="4572000" cy="266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51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9055" y="1095929"/>
            <a:ext cx="4895215" cy="1483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New</a:t>
            </a:r>
            <a:r>
              <a:rPr sz="2400" spc="-2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crystals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are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formed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that:</a:t>
            </a:r>
            <a:endParaRPr sz="2400" dirty="0">
              <a:latin typeface="Comic Sans MS"/>
              <a:cs typeface="Comic Sans MS"/>
            </a:endParaRPr>
          </a:p>
          <a:p>
            <a:pPr marL="446405" indent="-434340">
              <a:lnSpc>
                <a:spcPts val="2840"/>
              </a:lnSpc>
              <a:buFont typeface="Arial MT"/>
              <a:buChar char="•"/>
              <a:tabLst>
                <a:tab pos="446405" algn="l"/>
                <a:tab pos="447040" algn="l"/>
              </a:tabLst>
            </a:pPr>
            <a:r>
              <a:rPr sz="2400" dirty="0">
                <a:latin typeface="Comic Sans MS"/>
                <a:cs typeface="Comic Sans MS"/>
              </a:rPr>
              <a:t>have</a:t>
            </a:r>
            <a:r>
              <a:rPr sz="2400" spc="-1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a</a:t>
            </a:r>
            <a:r>
              <a:rPr sz="2400" spc="-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small</a:t>
            </a:r>
            <a:r>
              <a:rPr sz="2400" spc="-2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dislocation</a:t>
            </a:r>
            <a:r>
              <a:rPr sz="2400" spc="-1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density</a:t>
            </a:r>
            <a:r>
              <a:rPr lang="en-US" sz="240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are</a:t>
            </a:r>
            <a:r>
              <a:rPr sz="2400" spc="-5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small</a:t>
            </a:r>
          </a:p>
          <a:p>
            <a:pPr marL="446405" indent="-43434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446405" algn="l"/>
                <a:tab pos="447040" algn="l"/>
              </a:tabLst>
            </a:pPr>
            <a:r>
              <a:rPr sz="2400" spc="-5" dirty="0">
                <a:latin typeface="Comic Sans MS"/>
                <a:cs typeface="Comic Sans MS"/>
              </a:rPr>
              <a:t>consume</a:t>
            </a:r>
            <a:r>
              <a:rPr sz="240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cold-worked crystals.</a:t>
            </a:r>
            <a:endParaRPr sz="2400" dirty="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0800" y="2895600"/>
            <a:ext cx="6527798" cy="37337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71600" y="5408612"/>
            <a:ext cx="1189355" cy="916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6990" rIns="0" bIns="0" rtlCol="0">
            <a:spAutoFit/>
          </a:bodyPr>
          <a:lstStyle/>
          <a:p>
            <a:pPr marL="91440" marR="86995">
              <a:lnSpc>
                <a:spcPct val="99500"/>
              </a:lnSpc>
              <a:spcBef>
                <a:spcPts val="370"/>
              </a:spcBef>
            </a:pPr>
            <a:r>
              <a:rPr sz="1800" spc="60" dirty="0">
                <a:latin typeface="Arial MT"/>
                <a:cs typeface="Arial MT"/>
              </a:rPr>
              <a:t>33</a:t>
            </a:r>
            <a:r>
              <a:rPr sz="1800" spc="-65" dirty="0">
                <a:latin typeface="Arial MT"/>
                <a:cs typeface="Arial MT"/>
              </a:rPr>
              <a:t>%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160" dirty="0">
                <a:latin typeface="Arial MT"/>
                <a:cs typeface="Arial MT"/>
              </a:rPr>
              <a:t>c</a:t>
            </a:r>
            <a:r>
              <a:rPr sz="1800" spc="80" dirty="0">
                <a:latin typeface="Arial MT"/>
                <a:cs typeface="Arial MT"/>
              </a:rPr>
              <a:t>old  </a:t>
            </a:r>
            <a:r>
              <a:rPr sz="1800" spc="100" dirty="0">
                <a:latin typeface="Arial MT"/>
                <a:cs typeface="Arial MT"/>
              </a:rPr>
              <a:t>worked </a:t>
            </a:r>
            <a:r>
              <a:rPr sz="1800" spc="105" dirty="0">
                <a:latin typeface="Arial MT"/>
                <a:cs typeface="Arial MT"/>
              </a:rPr>
              <a:t> </a:t>
            </a:r>
            <a:r>
              <a:rPr sz="1800" spc="95" dirty="0">
                <a:latin typeface="Arial MT"/>
                <a:cs typeface="Arial MT"/>
              </a:rPr>
              <a:t>brass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4398" y="5408612"/>
            <a:ext cx="1828800" cy="916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6990" rIns="0" bIns="0" rtlCol="0">
            <a:spAutoFit/>
          </a:bodyPr>
          <a:lstStyle/>
          <a:p>
            <a:pPr marL="90805" marR="118110">
              <a:lnSpc>
                <a:spcPct val="99500"/>
              </a:lnSpc>
              <a:spcBef>
                <a:spcPts val="370"/>
              </a:spcBef>
            </a:pPr>
            <a:r>
              <a:rPr sz="1800" spc="90" dirty="0">
                <a:latin typeface="Arial MT"/>
                <a:cs typeface="Arial MT"/>
              </a:rPr>
              <a:t>New </a:t>
            </a:r>
            <a:r>
              <a:rPr sz="1800" spc="105" dirty="0">
                <a:latin typeface="Arial MT"/>
                <a:cs typeface="Arial MT"/>
              </a:rPr>
              <a:t>crystals </a:t>
            </a:r>
            <a:r>
              <a:rPr sz="1800" spc="110" dirty="0">
                <a:latin typeface="Arial MT"/>
                <a:cs typeface="Arial MT"/>
              </a:rPr>
              <a:t> </a:t>
            </a:r>
            <a:r>
              <a:rPr sz="1800" spc="80" dirty="0">
                <a:latin typeface="Arial MT"/>
                <a:cs typeface="Arial MT"/>
              </a:rPr>
              <a:t>nucleate </a:t>
            </a:r>
            <a:r>
              <a:rPr sz="1800" spc="110" dirty="0">
                <a:latin typeface="Arial MT"/>
                <a:cs typeface="Arial MT"/>
              </a:rPr>
              <a:t>after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65" dirty="0">
                <a:latin typeface="Arial MT"/>
                <a:cs typeface="Arial MT"/>
              </a:rPr>
              <a:t>3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70" dirty="0">
                <a:latin typeface="Arial MT"/>
                <a:cs typeface="Arial MT"/>
              </a:rPr>
              <a:t>sec.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80" dirty="0">
                <a:latin typeface="Arial MT"/>
                <a:cs typeface="Arial MT"/>
              </a:rPr>
              <a:t>at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35" dirty="0">
                <a:latin typeface="Arial MT"/>
                <a:cs typeface="Arial MT"/>
              </a:rPr>
              <a:t>580C.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71600" y="2649538"/>
            <a:ext cx="5791200" cy="2622550"/>
            <a:chOff x="1371600" y="2649538"/>
            <a:chExt cx="5791200" cy="2622550"/>
          </a:xfrm>
        </p:grpSpPr>
        <p:sp>
          <p:nvSpPr>
            <p:cNvPr id="7" name="object 7"/>
            <p:cNvSpPr/>
            <p:nvPr/>
          </p:nvSpPr>
          <p:spPr>
            <a:xfrm>
              <a:off x="6172198" y="4812574"/>
              <a:ext cx="965200" cy="445770"/>
            </a:xfrm>
            <a:custGeom>
              <a:avLst/>
              <a:gdLst/>
              <a:ahLst/>
              <a:cxnLst/>
              <a:rect l="l" t="t" r="r" b="b"/>
              <a:pathLst>
                <a:path w="965200" h="445770">
                  <a:moveTo>
                    <a:pt x="0" y="445225"/>
                  </a:moveTo>
                  <a:lnTo>
                    <a:pt x="964654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67002" y="4797606"/>
              <a:ext cx="95885" cy="78105"/>
            </a:xfrm>
            <a:custGeom>
              <a:avLst/>
              <a:gdLst/>
              <a:ahLst/>
              <a:cxnLst/>
              <a:rect l="l" t="t" r="r" b="b"/>
              <a:pathLst>
                <a:path w="95884" h="78104">
                  <a:moveTo>
                    <a:pt x="0" y="0"/>
                  </a:moveTo>
                  <a:lnTo>
                    <a:pt x="35923" y="77834"/>
                  </a:lnTo>
                  <a:lnTo>
                    <a:pt x="95796" y="2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43598" y="3380015"/>
              <a:ext cx="601345" cy="1878330"/>
            </a:xfrm>
            <a:custGeom>
              <a:avLst/>
              <a:gdLst/>
              <a:ahLst/>
              <a:cxnLst/>
              <a:rect l="l" t="t" r="r" b="b"/>
              <a:pathLst>
                <a:path w="601345" h="1878329">
                  <a:moveTo>
                    <a:pt x="0" y="1877784"/>
                  </a:moveTo>
                  <a:lnTo>
                    <a:pt x="600891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86249" y="3352800"/>
              <a:ext cx="81915" cy="95250"/>
            </a:xfrm>
            <a:custGeom>
              <a:avLst/>
              <a:gdLst/>
              <a:ahLst/>
              <a:cxnLst/>
              <a:rect l="l" t="t" r="r" b="b"/>
              <a:pathLst>
                <a:path w="81915" h="95250">
                  <a:moveTo>
                    <a:pt x="66949" y="0"/>
                  </a:moveTo>
                  <a:lnTo>
                    <a:pt x="0" y="68583"/>
                  </a:lnTo>
                  <a:lnTo>
                    <a:pt x="81647" y="94710"/>
                  </a:lnTo>
                  <a:lnTo>
                    <a:pt x="669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0175" y="2819400"/>
              <a:ext cx="1038225" cy="0"/>
            </a:xfrm>
            <a:custGeom>
              <a:avLst/>
              <a:gdLst/>
              <a:ahLst/>
              <a:cxnLst/>
              <a:rect l="l" t="t" r="r" b="b"/>
              <a:pathLst>
                <a:path w="1038225">
                  <a:moveTo>
                    <a:pt x="0" y="0"/>
                  </a:moveTo>
                  <a:lnTo>
                    <a:pt x="1038224" y="0"/>
                  </a:lnTo>
                </a:path>
              </a:pathLst>
            </a:custGeom>
            <a:ln w="28574">
              <a:solidFill>
                <a:srgbClr val="275D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71600" y="277653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42862"/>
                  </a:lnTo>
                  <a:lnTo>
                    <a:pt x="85725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275D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75863" y="2819400"/>
              <a:ext cx="991869" cy="0"/>
            </a:xfrm>
            <a:custGeom>
              <a:avLst/>
              <a:gdLst/>
              <a:ahLst/>
              <a:cxnLst/>
              <a:rect l="l" t="t" r="r" b="b"/>
              <a:pathLst>
                <a:path w="991870">
                  <a:moveTo>
                    <a:pt x="0" y="0"/>
                  </a:moveTo>
                  <a:lnTo>
                    <a:pt x="991361" y="0"/>
                  </a:lnTo>
                </a:path>
              </a:pathLst>
            </a:custGeom>
            <a:ln w="28574">
              <a:solidFill>
                <a:srgbClr val="275D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10075" y="277653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5D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38400" y="2649538"/>
              <a:ext cx="1037590" cy="400685"/>
            </a:xfrm>
            <a:custGeom>
              <a:avLst/>
              <a:gdLst/>
              <a:ahLst/>
              <a:cxnLst/>
              <a:rect l="l" t="t" r="r" b="b"/>
              <a:pathLst>
                <a:path w="1037589" h="400685">
                  <a:moveTo>
                    <a:pt x="1037463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1037463" y="400109"/>
                  </a:lnTo>
                  <a:lnTo>
                    <a:pt x="10374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517139" y="2682558"/>
            <a:ext cx="8699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0.6</a:t>
            </a:r>
            <a:r>
              <a:rPr sz="2000" spc="-8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mm</a:t>
            </a:r>
            <a:endParaRPr sz="2000">
              <a:latin typeface="Comic Sans MS"/>
              <a:cs typeface="Comic Sans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724398" y="2649538"/>
            <a:ext cx="3124200" cy="400685"/>
            <a:chOff x="4724398" y="2649538"/>
            <a:chExt cx="3124200" cy="400685"/>
          </a:xfrm>
        </p:grpSpPr>
        <p:sp>
          <p:nvSpPr>
            <p:cNvPr id="18" name="object 18"/>
            <p:cNvSpPr/>
            <p:nvPr/>
          </p:nvSpPr>
          <p:spPr>
            <a:xfrm>
              <a:off x="4752973" y="2819400"/>
              <a:ext cx="3067050" cy="0"/>
            </a:xfrm>
            <a:custGeom>
              <a:avLst/>
              <a:gdLst/>
              <a:ahLst/>
              <a:cxnLst/>
              <a:rect l="l" t="t" r="r" b="b"/>
              <a:pathLst>
                <a:path w="3067050">
                  <a:moveTo>
                    <a:pt x="0" y="0"/>
                  </a:moveTo>
                  <a:lnTo>
                    <a:pt x="1114425" y="0"/>
                  </a:lnTo>
                </a:path>
                <a:path w="3067050">
                  <a:moveTo>
                    <a:pt x="2151888" y="0"/>
                  </a:moveTo>
                  <a:lnTo>
                    <a:pt x="3067050" y="0"/>
                  </a:lnTo>
                </a:path>
              </a:pathLst>
            </a:custGeom>
            <a:ln w="28574">
              <a:solidFill>
                <a:srgbClr val="275D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24387" y="2776537"/>
              <a:ext cx="3124200" cy="85725"/>
            </a:xfrm>
            <a:custGeom>
              <a:avLst/>
              <a:gdLst/>
              <a:ahLst/>
              <a:cxnLst/>
              <a:rect l="l" t="t" r="r" b="b"/>
              <a:pathLst>
                <a:path w="3124200" h="85725">
                  <a:moveTo>
                    <a:pt x="85725" y="0"/>
                  </a:moveTo>
                  <a:lnTo>
                    <a:pt x="0" y="42862"/>
                  </a:lnTo>
                  <a:lnTo>
                    <a:pt x="85725" y="85725"/>
                  </a:lnTo>
                  <a:lnTo>
                    <a:pt x="85725" y="0"/>
                  </a:lnTo>
                  <a:close/>
                </a:path>
                <a:path w="3124200" h="85725">
                  <a:moveTo>
                    <a:pt x="3124200" y="42862"/>
                  </a:moveTo>
                  <a:lnTo>
                    <a:pt x="3038475" y="0"/>
                  </a:lnTo>
                  <a:lnTo>
                    <a:pt x="3038475" y="85725"/>
                  </a:lnTo>
                  <a:lnTo>
                    <a:pt x="3124200" y="42862"/>
                  </a:lnTo>
                  <a:close/>
                </a:path>
              </a:pathLst>
            </a:custGeom>
            <a:solidFill>
              <a:srgbClr val="275D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67398" y="2649538"/>
              <a:ext cx="1037590" cy="400685"/>
            </a:xfrm>
            <a:custGeom>
              <a:avLst/>
              <a:gdLst/>
              <a:ahLst/>
              <a:cxnLst/>
              <a:rect l="l" t="t" r="r" b="b"/>
              <a:pathLst>
                <a:path w="1037590" h="400685">
                  <a:moveTo>
                    <a:pt x="1037462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1037462" y="400109"/>
                  </a:lnTo>
                  <a:lnTo>
                    <a:pt x="10374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946138" y="2682558"/>
            <a:ext cx="8699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0.6</a:t>
            </a:r>
            <a:r>
              <a:rPr sz="2000" spc="-8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mm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2968882" y="337978"/>
            <a:ext cx="32092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Recrystallization</a:t>
            </a:r>
          </a:p>
        </p:txBody>
      </p:sp>
    </p:spTree>
    <p:extLst>
      <p:ext uri="{BB962C8B-B14F-4D97-AF65-F5344CB8AC3E}">
        <p14:creationId xmlns:p14="http://schemas.microsoft.com/office/powerpoint/2010/main" val="236288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7083" y="1419225"/>
            <a:ext cx="5565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omic Sans MS"/>
                <a:cs typeface="Comic Sans MS"/>
              </a:rPr>
              <a:t>All cold-worked</a:t>
            </a:r>
            <a:r>
              <a:rPr sz="240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crystals</a:t>
            </a:r>
            <a:r>
              <a:rPr sz="2400" dirty="0">
                <a:latin typeface="Comic Sans MS"/>
                <a:cs typeface="Comic Sans MS"/>
              </a:rPr>
              <a:t> are </a:t>
            </a:r>
            <a:r>
              <a:rPr sz="2400" spc="-5" dirty="0">
                <a:latin typeface="Comic Sans MS"/>
                <a:cs typeface="Comic Sans MS"/>
              </a:rPr>
              <a:t>consumed.</a:t>
            </a:r>
            <a:endParaRPr sz="24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2999" y="2133600"/>
            <a:ext cx="6527798" cy="40385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42999" y="5467350"/>
            <a:ext cx="1123950" cy="6413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0960" rIns="0" bIns="0" rtlCol="0">
            <a:spAutoFit/>
          </a:bodyPr>
          <a:lstStyle/>
          <a:p>
            <a:pPr marL="91440" marR="85725">
              <a:lnSpc>
                <a:spcPts val="2100"/>
              </a:lnSpc>
              <a:spcBef>
                <a:spcPts val="480"/>
              </a:spcBef>
            </a:pPr>
            <a:r>
              <a:rPr sz="1800" spc="114" dirty="0">
                <a:latin typeface="Arial MT"/>
                <a:cs typeface="Arial MT"/>
              </a:rPr>
              <a:t>After </a:t>
            </a:r>
            <a:r>
              <a:rPr sz="1800" spc="65" dirty="0">
                <a:latin typeface="Arial MT"/>
                <a:cs typeface="Arial MT"/>
              </a:rPr>
              <a:t>4 </a:t>
            </a:r>
            <a:r>
              <a:rPr sz="1800" spc="70" dirty="0">
                <a:latin typeface="Arial MT"/>
                <a:cs typeface="Arial MT"/>
              </a:rPr>
              <a:t> se</a:t>
            </a:r>
            <a:r>
              <a:rPr sz="1800" spc="160" dirty="0">
                <a:latin typeface="Arial MT"/>
                <a:cs typeface="Arial MT"/>
              </a:rPr>
              <a:t>c</a:t>
            </a:r>
            <a:r>
              <a:rPr sz="1800" spc="90" dirty="0">
                <a:latin typeface="Arial MT"/>
                <a:cs typeface="Arial MT"/>
              </a:rPr>
              <a:t>onds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1998" y="5454650"/>
            <a:ext cx="1123950" cy="6413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0960" rIns="0" bIns="0" rtlCol="0">
            <a:spAutoFit/>
          </a:bodyPr>
          <a:lstStyle/>
          <a:p>
            <a:pPr marL="91440" marR="85725">
              <a:lnSpc>
                <a:spcPts val="2100"/>
              </a:lnSpc>
              <a:spcBef>
                <a:spcPts val="480"/>
              </a:spcBef>
            </a:pPr>
            <a:r>
              <a:rPr sz="1800" spc="114" dirty="0">
                <a:latin typeface="Arial MT"/>
                <a:cs typeface="Arial MT"/>
              </a:rPr>
              <a:t>After </a:t>
            </a:r>
            <a:r>
              <a:rPr sz="1800" spc="65" dirty="0">
                <a:latin typeface="Arial MT"/>
                <a:cs typeface="Arial MT"/>
              </a:rPr>
              <a:t>8 </a:t>
            </a:r>
            <a:r>
              <a:rPr sz="1800" spc="70" dirty="0">
                <a:latin typeface="Arial MT"/>
                <a:cs typeface="Arial MT"/>
              </a:rPr>
              <a:t> se</a:t>
            </a:r>
            <a:r>
              <a:rPr sz="1800" spc="160" dirty="0">
                <a:latin typeface="Arial MT"/>
                <a:cs typeface="Arial MT"/>
              </a:rPr>
              <a:t>c</a:t>
            </a:r>
            <a:r>
              <a:rPr sz="1800" spc="90" dirty="0">
                <a:latin typeface="Arial MT"/>
                <a:cs typeface="Arial MT"/>
              </a:rPr>
              <a:t>onds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71998" y="2319337"/>
            <a:ext cx="3124200" cy="85725"/>
            <a:chOff x="4571998" y="2319337"/>
            <a:chExt cx="3124200" cy="85725"/>
          </a:xfrm>
        </p:grpSpPr>
        <p:sp>
          <p:nvSpPr>
            <p:cNvPr id="7" name="object 7"/>
            <p:cNvSpPr/>
            <p:nvPr/>
          </p:nvSpPr>
          <p:spPr>
            <a:xfrm>
              <a:off x="4600573" y="2362200"/>
              <a:ext cx="3067050" cy="0"/>
            </a:xfrm>
            <a:custGeom>
              <a:avLst/>
              <a:gdLst/>
              <a:ahLst/>
              <a:cxnLst/>
              <a:rect l="l" t="t" r="r" b="b"/>
              <a:pathLst>
                <a:path w="3067050">
                  <a:moveTo>
                    <a:pt x="0" y="0"/>
                  </a:moveTo>
                  <a:lnTo>
                    <a:pt x="1114425" y="0"/>
                  </a:lnTo>
                </a:path>
                <a:path w="3067050">
                  <a:moveTo>
                    <a:pt x="2193925" y="0"/>
                  </a:moveTo>
                  <a:lnTo>
                    <a:pt x="3067050" y="0"/>
                  </a:lnTo>
                </a:path>
              </a:pathLst>
            </a:custGeom>
            <a:ln w="28574">
              <a:solidFill>
                <a:srgbClr val="275D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1987" y="2319337"/>
              <a:ext cx="3124200" cy="85725"/>
            </a:xfrm>
            <a:custGeom>
              <a:avLst/>
              <a:gdLst/>
              <a:ahLst/>
              <a:cxnLst/>
              <a:rect l="l" t="t" r="r" b="b"/>
              <a:pathLst>
                <a:path w="3124200" h="85725">
                  <a:moveTo>
                    <a:pt x="85725" y="0"/>
                  </a:moveTo>
                  <a:lnTo>
                    <a:pt x="0" y="42862"/>
                  </a:lnTo>
                  <a:lnTo>
                    <a:pt x="85725" y="85725"/>
                  </a:lnTo>
                  <a:lnTo>
                    <a:pt x="85725" y="0"/>
                  </a:lnTo>
                  <a:close/>
                </a:path>
                <a:path w="3124200" h="85725">
                  <a:moveTo>
                    <a:pt x="3124200" y="42862"/>
                  </a:moveTo>
                  <a:lnTo>
                    <a:pt x="3038475" y="0"/>
                  </a:lnTo>
                  <a:lnTo>
                    <a:pt x="3038475" y="85725"/>
                  </a:lnTo>
                  <a:lnTo>
                    <a:pt x="3124200" y="42862"/>
                  </a:lnTo>
                  <a:close/>
                </a:path>
              </a:pathLst>
            </a:custGeom>
            <a:solidFill>
              <a:srgbClr val="275D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714998" y="2192338"/>
            <a:ext cx="1079500" cy="3968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71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59"/>
              </a:spcBef>
            </a:pPr>
            <a:r>
              <a:rPr sz="2000" spc="70" dirty="0">
                <a:latin typeface="Arial MT"/>
                <a:cs typeface="Arial MT"/>
              </a:rPr>
              <a:t>0.6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100" dirty="0">
                <a:latin typeface="Arial MT"/>
                <a:cs typeface="Arial MT"/>
              </a:rPr>
              <a:t>mm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42999" y="2319337"/>
            <a:ext cx="3124200" cy="85725"/>
            <a:chOff x="1142999" y="2319337"/>
            <a:chExt cx="3124200" cy="85725"/>
          </a:xfrm>
        </p:grpSpPr>
        <p:sp>
          <p:nvSpPr>
            <p:cNvPr id="11" name="object 11"/>
            <p:cNvSpPr/>
            <p:nvPr/>
          </p:nvSpPr>
          <p:spPr>
            <a:xfrm>
              <a:off x="1171574" y="2362200"/>
              <a:ext cx="3067050" cy="0"/>
            </a:xfrm>
            <a:custGeom>
              <a:avLst/>
              <a:gdLst/>
              <a:ahLst/>
              <a:cxnLst/>
              <a:rect l="l" t="t" r="r" b="b"/>
              <a:pathLst>
                <a:path w="3067050">
                  <a:moveTo>
                    <a:pt x="0" y="0"/>
                  </a:moveTo>
                  <a:lnTo>
                    <a:pt x="1114425" y="0"/>
                  </a:lnTo>
                </a:path>
                <a:path w="3067050">
                  <a:moveTo>
                    <a:pt x="2193925" y="0"/>
                  </a:moveTo>
                  <a:lnTo>
                    <a:pt x="3067049" y="0"/>
                  </a:lnTo>
                </a:path>
              </a:pathLst>
            </a:custGeom>
            <a:ln w="28574">
              <a:solidFill>
                <a:srgbClr val="275D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42987" y="2319337"/>
              <a:ext cx="3124835" cy="85725"/>
            </a:xfrm>
            <a:custGeom>
              <a:avLst/>
              <a:gdLst/>
              <a:ahLst/>
              <a:cxnLst/>
              <a:rect l="l" t="t" r="r" b="b"/>
              <a:pathLst>
                <a:path w="3124835" h="85725">
                  <a:moveTo>
                    <a:pt x="85725" y="0"/>
                  </a:moveTo>
                  <a:lnTo>
                    <a:pt x="0" y="42862"/>
                  </a:lnTo>
                  <a:lnTo>
                    <a:pt x="85725" y="85725"/>
                  </a:lnTo>
                  <a:lnTo>
                    <a:pt x="85725" y="0"/>
                  </a:lnTo>
                  <a:close/>
                </a:path>
                <a:path w="3124835" h="85725">
                  <a:moveTo>
                    <a:pt x="3124212" y="42862"/>
                  </a:moveTo>
                  <a:lnTo>
                    <a:pt x="3038487" y="0"/>
                  </a:lnTo>
                  <a:lnTo>
                    <a:pt x="3038487" y="85725"/>
                  </a:lnTo>
                  <a:lnTo>
                    <a:pt x="3124212" y="42862"/>
                  </a:lnTo>
                  <a:close/>
                </a:path>
              </a:pathLst>
            </a:custGeom>
            <a:solidFill>
              <a:srgbClr val="275D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286000" y="2192338"/>
            <a:ext cx="1079500" cy="3968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71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sz="2000" spc="70" dirty="0">
                <a:latin typeface="Arial MT"/>
                <a:cs typeface="Arial MT"/>
              </a:rPr>
              <a:t>0.6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100" dirty="0">
                <a:latin typeface="Arial MT"/>
                <a:cs typeface="Arial MT"/>
              </a:rPr>
              <a:t>mm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197555" y="428466"/>
            <a:ext cx="48304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Further</a:t>
            </a:r>
            <a:r>
              <a:rPr spc="-25" dirty="0"/>
              <a:t> </a:t>
            </a:r>
            <a:r>
              <a:rPr spc="-5" dirty="0"/>
              <a:t>Recrystallization</a:t>
            </a:r>
          </a:p>
        </p:txBody>
      </p:sp>
    </p:spTree>
    <p:extLst>
      <p:ext uri="{BB962C8B-B14F-4D97-AF65-F5344CB8AC3E}">
        <p14:creationId xmlns:p14="http://schemas.microsoft.com/office/powerpoint/2010/main" val="852770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0833" y="13538"/>
            <a:ext cx="49860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>
                <a:latin typeface="Times New Roman"/>
                <a:cs typeface="Times New Roman"/>
              </a:rPr>
              <a:t>Cold</a:t>
            </a:r>
            <a:r>
              <a:rPr spc="-470" dirty="0">
                <a:latin typeface="Times New Roman"/>
                <a:cs typeface="Times New Roman"/>
              </a:rPr>
              <a:t> </a:t>
            </a:r>
            <a:r>
              <a:rPr spc="-590" dirty="0">
                <a:latin typeface="Times New Roman"/>
                <a:cs typeface="Times New Roman"/>
              </a:rPr>
              <a:t>W</a:t>
            </a:r>
            <a:r>
              <a:rPr spc="20" dirty="0">
                <a:latin typeface="Times New Roman"/>
                <a:cs typeface="Times New Roman"/>
              </a:rPr>
              <a:t>orki</a:t>
            </a:r>
            <a:r>
              <a:rPr spc="10" dirty="0">
                <a:latin typeface="Times New Roman"/>
                <a:cs typeface="Times New Roman"/>
              </a:rPr>
              <a:t>n</a:t>
            </a:r>
            <a:r>
              <a:rPr spc="30" dirty="0">
                <a:latin typeface="Times New Roman"/>
                <a:cs typeface="Times New Roman"/>
              </a:rPr>
              <a:t>g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spc="-55" dirty="0">
                <a:latin typeface="Times New Roman"/>
                <a:cs typeface="Times New Roman"/>
              </a:rPr>
              <a:t>a</a:t>
            </a:r>
            <a:r>
              <a:rPr spc="-80" dirty="0">
                <a:latin typeface="Times New Roman"/>
                <a:cs typeface="Times New Roman"/>
              </a:rPr>
              <a:t>n</a:t>
            </a:r>
            <a:r>
              <a:rPr spc="55" dirty="0">
                <a:latin typeface="Times New Roman"/>
                <a:cs typeface="Times New Roman"/>
              </a:rPr>
              <a:t>d</a:t>
            </a:r>
            <a:r>
              <a:rPr spc="-200" dirty="0">
                <a:latin typeface="Times New Roman"/>
                <a:cs typeface="Times New Roman"/>
              </a:rPr>
              <a:t> </a:t>
            </a:r>
            <a:r>
              <a:rPr spc="-45" dirty="0">
                <a:latin typeface="Times New Roman"/>
                <a:cs typeface="Times New Roman"/>
              </a:rPr>
              <a:t>An</a:t>
            </a:r>
            <a:r>
              <a:rPr spc="-55" dirty="0">
                <a:latin typeface="Times New Roman"/>
                <a:cs typeface="Times New Roman"/>
              </a:rPr>
              <a:t>n</a:t>
            </a:r>
            <a:r>
              <a:rPr spc="5" dirty="0">
                <a:latin typeface="Times New Roman"/>
                <a:cs typeface="Times New Roman"/>
              </a:rPr>
              <a:t>eali</a:t>
            </a:r>
            <a:r>
              <a:rPr dirty="0">
                <a:latin typeface="Times New Roman"/>
                <a:cs typeface="Times New Roman"/>
              </a:rPr>
              <a:t>n</a:t>
            </a:r>
            <a:r>
              <a:rPr spc="30" dirty="0">
                <a:latin typeface="Times New Roman"/>
                <a:cs typeface="Times New Roman"/>
              </a:rPr>
              <a:t>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1304" y="788948"/>
            <a:ext cx="1735947" cy="17008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35315" y="783565"/>
            <a:ext cx="1620217" cy="16914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73804" y="762035"/>
            <a:ext cx="1678082" cy="17506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5616" y="3080544"/>
            <a:ext cx="1652514" cy="174931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61752" y="3017300"/>
            <a:ext cx="1661933" cy="176681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38400" y="2466135"/>
            <a:ext cx="2018664" cy="455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5"/>
              </a:spcBef>
            </a:pPr>
            <a:r>
              <a:rPr sz="1400" dirty="0">
                <a:latin typeface="Arial MT"/>
                <a:cs typeface="Arial MT"/>
              </a:rPr>
              <a:t>Starting material with low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dislocation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density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6885" y="2423815"/>
            <a:ext cx="1731010" cy="671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899"/>
              </a:lnSpc>
              <a:spcBef>
                <a:spcPts val="95"/>
              </a:spcBef>
            </a:pPr>
            <a:r>
              <a:rPr sz="1400" dirty="0">
                <a:latin typeface="Arial MT"/>
                <a:cs typeface="Arial MT"/>
              </a:rPr>
              <a:t>Cold-worked material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has greatly increased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dislocation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density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12209" y="4823084"/>
            <a:ext cx="2734310" cy="455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5"/>
              </a:spcBef>
            </a:pPr>
            <a:r>
              <a:rPr sz="1400" dirty="0">
                <a:latin typeface="Arial MT"/>
                <a:cs typeface="Arial MT"/>
              </a:rPr>
              <a:t>Fully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recrystallized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metal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with</a:t>
            </a:r>
            <a:r>
              <a:rPr sz="1400" spc="5" dirty="0">
                <a:latin typeface="Arial MT"/>
                <a:cs typeface="Arial MT"/>
              </a:rPr>
              <a:t> new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(smaller)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strain-free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grains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3658" y="4823084"/>
            <a:ext cx="2894965" cy="455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5"/>
              </a:spcBef>
            </a:pPr>
            <a:r>
              <a:rPr sz="1400" dirty="0">
                <a:latin typeface="Arial MT"/>
                <a:cs typeface="Arial MT"/>
              </a:rPr>
              <a:t>Further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annealing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leads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 </a:t>
            </a:r>
            <a:r>
              <a:rPr sz="1400" spc="5" dirty="0">
                <a:latin typeface="Arial MT"/>
                <a:cs typeface="Arial MT"/>
              </a:rPr>
              <a:t> nucleation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growth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 </a:t>
            </a:r>
            <a:r>
              <a:rPr sz="1400" spc="5" dirty="0">
                <a:latin typeface="Arial MT"/>
                <a:cs typeface="Arial MT"/>
              </a:rPr>
              <a:t>new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grains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8176" y="2459070"/>
            <a:ext cx="1497330" cy="455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5"/>
              </a:spcBef>
            </a:pPr>
            <a:r>
              <a:rPr sz="1400" dirty="0">
                <a:latin typeface="Arial MT"/>
                <a:cs typeface="Arial MT"/>
              </a:rPr>
              <a:t>Annealing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leads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recovery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9940" y="5431332"/>
            <a:ext cx="85318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95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recrystallization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behavior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of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45" dirty="0">
                <a:latin typeface="Times New Roman"/>
                <a:cs typeface="Times New Roman"/>
              </a:rPr>
              <a:t>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particular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metal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14" dirty="0">
                <a:latin typeface="Times New Roman"/>
                <a:cs typeface="Times New Roman"/>
              </a:rPr>
              <a:t>alloy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20" dirty="0">
                <a:latin typeface="Times New Roman"/>
                <a:cs typeface="Times New Roman"/>
              </a:rPr>
              <a:t>is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sometimes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specified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in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45" dirty="0">
                <a:latin typeface="Times New Roman"/>
                <a:cs typeface="Times New Roman"/>
              </a:rPr>
              <a:t>terms </a:t>
            </a:r>
            <a:r>
              <a:rPr sz="1800" spc="-105" dirty="0">
                <a:latin typeface="Times New Roman"/>
                <a:cs typeface="Times New Roman"/>
              </a:rPr>
              <a:t>of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45" dirty="0"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sz="1800" i="1" spc="-145" dirty="0">
                <a:latin typeface="Times New Roman"/>
                <a:cs typeface="Times New Roman"/>
              </a:rPr>
              <a:t>recrystallization</a:t>
            </a:r>
            <a:r>
              <a:rPr sz="1800" i="1" spc="-45" dirty="0">
                <a:latin typeface="Times New Roman"/>
                <a:cs typeface="Times New Roman"/>
              </a:rPr>
              <a:t> </a:t>
            </a:r>
            <a:r>
              <a:rPr sz="1800" i="1" spc="-165" dirty="0">
                <a:latin typeface="Times New Roman"/>
                <a:cs typeface="Times New Roman"/>
              </a:rPr>
              <a:t>temperature</a:t>
            </a:r>
            <a:r>
              <a:rPr sz="1800" spc="-165" dirty="0">
                <a:latin typeface="Times New Roman"/>
                <a:cs typeface="Times New Roman"/>
              </a:rPr>
              <a:t>,</a:t>
            </a:r>
            <a:r>
              <a:rPr sz="1800" spc="-160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the </a:t>
            </a:r>
            <a:r>
              <a:rPr sz="1800" spc="-50" dirty="0">
                <a:latin typeface="Times New Roman"/>
                <a:cs typeface="Times New Roman"/>
              </a:rPr>
              <a:t>temperature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at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which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recrystallization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just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reaches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completion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in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1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h.</a:t>
            </a:r>
            <a:endParaRPr sz="1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30" dirty="0">
                <a:latin typeface="Times New Roman"/>
                <a:cs typeface="Times New Roman"/>
              </a:rPr>
              <a:t>Typically,</a:t>
            </a:r>
            <a:r>
              <a:rPr sz="1800" spc="-125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it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14" dirty="0">
                <a:latin typeface="Times New Roman"/>
                <a:cs typeface="Times New Roman"/>
              </a:rPr>
              <a:t>is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between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one-third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and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one-half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the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absolute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melting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temperature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45" dirty="0">
                <a:latin typeface="Times New Roman"/>
                <a:cs typeface="Times New Roman"/>
              </a:rPr>
              <a:t>a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metal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or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9152" y="6308180"/>
            <a:ext cx="3004820" cy="262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5"/>
              </a:lnSpc>
            </a:pPr>
            <a:r>
              <a:rPr sz="1800" spc="-114" dirty="0">
                <a:latin typeface="Times New Roman"/>
                <a:cs typeface="Times New Roman"/>
              </a:rPr>
              <a:t>alloy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and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depends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several</a:t>
            </a:r>
            <a:r>
              <a:rPr sz="1800" spc="-60" dirty="0">
                <a:latin typeface="Times New Roman"/>
                <a:cs typeface="Times New Roman"/>
              </a:rPr>
              <a:t> factors,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8432" y="6290608"/>
            <a:ext cx="8935720" cy="567690"/>
          </a:xfrm>
          <a:custGeom>
            <a:avLst/>
            <a:gdLst/>
            <a:ahLst/>
            <a:cxnLst/>
            <a:rect l="l" t="t" r="r" b="b"/>
            <a:pathLst>
              <a:path w="8935720" h="567690">
                <a:moveTo>
                  <a:pt x="0" y="0"/>
                </a:moveTo>
                <a:lnTo>
                  <a:pt x="8935567" y="0"/>
                </a:lnTo>
                <a:lnTo>
                  <a:pt x="8935567" y="567391"/>
                </a:lnTo>
                <a:lnTo>
                  <a:pt x="0" y="5673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1417" y="315544"/>
            <a:ext cx="2624583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Grain</a:t>
            </a:r>
            <a:r>
              <a:rPr spc="-75" dirty="0"/>
              <a:t> </a:t>
            </a:r>
            <a:r>
              <a:rPr spc="-5" dirty="0"/>
              <a:t>growth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4400" y="1524000"/>
            <a:ext cx="8127365" cy="51188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05100"/>
              </a:lnSpc>
              <a:spcBef>
                <a:spcPts val="10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10" dirty="0">
                <a:latin typeface="Times New Roman"/>
                <a:cs typeface="Times New Roman"/>
              </a:rPr>
              <a:t>Grain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growth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follows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complete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crystallization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material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left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at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elevated temperatures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29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Grain</a:t>
            </a:r>
            <a:r>
              <a:rPr sz="2400" b="1" spc="39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growth</a:t>
            </a:r>
            <a:r>
              <a:rPr sz="2400" b="1" spc="3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does</a:t>
            </a:r>
            <a:r>
              <a:rPr sz="2400" spc="3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not</a:t>
            </a:r>
            <a:r>
              <a:rPr sz="2400" spc="39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need</a:t>
            </a:r>
            <a:r>
              <a:rPr sz="2400" spc="3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3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</a:t>
            </a:r>
            <a:r>
              <a:rPr sz="2400" spc="3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preceded</a:t>
            </a:r>
            <a:r>
              <a:rPr sz="2400" spc="385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by</a:t>
            </a:r>
            <a:r>
              <a:rPr sz="2400" spc="3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recovery</a:t>
            </a:r>
            <a:r>
              <a:rPr sz="2400" spc="3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lang="en-US" sz="2400" spc="-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recrystallization;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occur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b="1" spc="-5" dirty="0">
                <a:latin typeface="Times New Roman"/>
                <a:cs typeface="Times New Roman"/>
              </a:rPr>
              <a:t>all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polycrystalline</a:t>
            </a:r>
            <a:r>
              <a:rPr sz="2400" b="1" spc="8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materials.</a:t>
            </a:r>
            <a:endParaRPr sz="2400" b="1" dirty="0">
              <a:latin typeface="Times New Roman"/>
              <a:cs typeface="Times New Roman"/>
            </a:endParaRPr>
          </a:p>
          <a:p>
            <a:pPr marL="356870" indent="-357505">
              <a:lnSpc>
                <a:spcPct val="100000"/>
              </a:lnSpc>
              <a:spcBef>
                <a:spcPts val="295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20" dirty="0">
                <a:latin typeface="Times New Roman"/>
                <a:cs typeface="Times New Roman"/>
              </a:rPr>
              <a:t>In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contrary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2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recovery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recrystallization,</a:t>
            </a:r>
            <a:r>
              <a:rPr sz="2400" spc="254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driving</a:t>
            </a:r>
            <a:r>
              <a:rPr sz="2400" b="1" spc="2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force</a:t>
            </a:r>
            <a:r>
              <a:rPr sz="2400" b="1" spc="2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lang="en-US"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process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reduction</a:t>
            </a:r>
            <a:r>
              <a:rPr sz="2400" dirty="0">
                <a:latin typeface="Times New Roman"/>
                <a:cs typeface="Times New Roman"/>
              </a:rPr>
              <a:t> in </a:t>
            </a:r>
            <a:r>
              <a:rPr sz="2400" spc="-10" dirty="0">
                <a:latin typeface="Times New Roman"/>
                <a:cs typeface="Times New Roman"/>
              </a:rPr>
              <a:t>grain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boundary </a:t>
            </a:r>
            <a:r>
              <a:rPr sz="2400" spc="-45" dirty="0">
                <a:latin typeface="Times New Roman"/>
                <a:cs typeface="Times New Roman"/>
              </a:rPr>
              <a:t>energy.</a:t>
            </a:r>
            <a:endParaRPr sz="2400" dirty="0">
              <a:latin typeface="Times New Roman"/>
              <a:cs typeface="Times New Roman"/>
            </a:endParaRPr>
          </a:p>
          <a:p>
            <a:pPr marL="356870" marR="7620" indent="-344805">
              <a:lnSpc>
                <a:spcPct val="105000"/>
              </a:lnSpc>
              <a:spcBef>
                <a:spcPts val="15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20" dirty="0">
                <a:latin typeface="Times New Roman"/>
                <a:cs typeface="Times New Roman"/>
              </a:rPr>
              <a:t>Tendency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3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larger</a:t>
            </a:r>
            <a:r>
              <a:rPr sz="2400" spc="3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grains</a:t>
            </a:r>
            <a:r>
              <a:rPr sz="2400" spc="3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3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grow</a:t>
            </a:r>
            <a:r>
              <a:rPr sz="2400" spc="3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at</a:t>
            </a:r>
            <a:r>
              <a:rPr sz="2400" spc="3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3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expense</a:t>
            </a:r>
            <a:r>
              <a:rPr sz="2400" spc="3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3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smaller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grains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based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on </a:t>
            </a:r>
            <a:r>
              <a:rPr sz="2400" spc="-10" dirty="0">
                <a:latin typeface="Times New Roman"/>
                <a:cs typeface="Times New Roman"/>
              </a:rPr>
              <a:t>physics.</a:t>
            </a:r>
            <a:endParaRPr sz="24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29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b="1" spc="-30" dirty="0">
                <a:latin typeface="Times New Roman"/>
                <a:cs typeface="Times New Roman"/>
              </a:rPr>
              <a:t>In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practical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applications</a:t>
            </a:r>
            <a:r>
              <a:rPr sz="2400" spc="-5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grain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growth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 not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desirable.</a:t>
            </a:r>
            <a:endParaRPr sz="24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290"/>
              </a:spcBef>
              <a:buFont typeface="Wingdings"/>
              <a:buChar char=""/>
              <a:tabLst>
                <a:tab pos="357505" algn="l"/>
                <a:tab pos="2155825" algn="l"/>
                <a:tab pos="2548890" algn="l"/>
                <a:tab pos="3731895" algn="l"/>
                <a:tab pos="4601210" algn="l"/>
                <a:tab pos="5180330" algn="l"/>
                <a:tab pos="6436995" algn="l"/>
                <a:tab pos="7418705" algn="l"/>
              </a:tabLst>
            </a:pPr>
            <a:r>
              <a:rPr sz="2400" spc="-35" dirty="0">
                <a:latin typeface="Times New Roman"/>
                <a:cs typeface="Times New Roman"/>
              </a:rPr>
              <a:t>I</a:t>
            </a:r>
            <a:r>
              <a:rPr sz="2400" spc="15" dirty="0">
                <a:latin typeface="Times New Roman"/>
                <a:cs typeface="Times New Roman"/>
              </a:rPr>
              <a:t>n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po</a:t>
            </a:r>
            <a:r>
              <a:rPr sz="2400" spc="1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on	</a:t>
            </a:r>
            <a:r>
              <a:rPr sz="2400" spc="-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f	</a:t>
            </a:r>
            <a:r>
              <a:rPr sz="2400" b="1" spc="-20" dirty="0">
                <a:latin typeface="Times New Roman"/>
                <a:cs typeface="Times New Roman"/>
              </a:rPr>
              <a:t>i</a:t>
            </a:r>
            <a:r>
              <a:rPr sz="2400" b="1" dirty="0">
                <a:latin typeface="Times New Roman"/>
                <a:cs typeface="Times New Roman"/>
              </a:rPr>
              <a:t>mpuri</a:t>
            </a:r>
            <a:r>
              <a:rPr sz="2400" b="1" spc="-25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y	</a:t>
            </a:r>
            <a:r>
              <a:rPr sz="2400" b="1" spc="-10" dirty="0">
                <a:latin typeface="Times New Roman"/>
                <a:cs typeface="Times New Roman"/>
              </a:rPr>
              <a:t>a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5" dirty="0">
                <a:latin typeface="Times New Roman"/>
                <a:cs typeface="Times New Roman"/>
              </a:rPr>
              <a:t>m</a:t>
            </a:r>
            <a:r>
              <a:rPr sz="2400" b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	inso</a:t>
            </a:r>
            <a:r>
              <a:rPr sz="2400" spc="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u</a:t>
            </a:r>
            <a:r>
              <a:rPr sz="2400" spc="-30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le	</a:t>
            </a:r>
            <a:r>
              <a:rPr sz="2400" spc="-25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ec</a:t>
            </a:r>
            <a:r>
              <a:rPr sz="2400" dirty="0">
                <a:latin typeface="Times New Roman"/>
                <a:cs typeface="Times New Roman"/>
              </a:rPr>
              <a:t>ond	ph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se</a:t>
            </a:r>
          </a:p>
          <a:p>
            <a:pPr marL="356870">
              <a:lnSpc>
                <a:spcPct val="100000"/>
              </a:lnSpc>
              <a:spcBef>
                <a:spcPts val="145"/>
              </a:spcBef>
            </a:pPr>
            <a:r>
              <a:rPr sz="2400" b="1" spc="-5" dirty="0">
                <a:latin typeface="Times New Roman"/>
                <a:cs typeface="Times New Roman"/>
              </a:rPr>
              <a:t>particles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are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effective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retarding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grain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growth.</a:t>
            </a:r>
            <a:endParaRPr sz="24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29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10" dirty="0">
                <a:latin typeface="Times New Roman"/>
                <a:cs typeface="Times New Roman"/>
              </a:rPr>
              <a:t>Grain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growth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b="1" spc="-5" dirty="0">
                <a:latin typeface="Times New Roman"/>
                <a:cs typeface="Times New Roman"/>
              </a:rPr>
              <a:t>very strongly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dependent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on </a:t>
            </a:r>
            <a:r>
              <a:rPr sz="2400" b="1" spc="-5" dirty="0">
                <a:latin typeface="Times New Roman"/>
                <a:cs typeface="Times New Roman"/>
              </a:rPr>
              <a:t>temperature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113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7000" y="1287253"/>
            <a:ext cx="8121650" cy="74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" indent="-209550">
              <a:lnSpc>
                <a:spcPts val="2840"/>
              </a:lnSpc>
              <a:spcBef>
                <a:spcPts val="100"/>
              </a:spcBef>
              <a:buChar char="•"/>
              <a:tabLst>
                <a:tab pos="222250" algn="l"/>
              </a:tabLst>
            </a:pPr>
            <a:r>
              <a:rPr sz="2400" spc="-5" dirty="0">
                <a:latin typeface="Comic Sans MS"/>
                <a:cs typeface="Comic Sans MS"/>
              </a:rPr>
              <a:t>At</a:t>
            </a:r>
            <a:r>
              <a:rPr sz="2400" spc="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longer</a:t>
            </a:r>
            <a:r>
              <a:rPr sz="2400" spc="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times,</a:t>
            </a:r>
            <a:r>
              <a:rPr sz="2400" spc="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larger</a:t>
            </a:r>
            <a:r>
              <a:rPr sz="2400" spc="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grains</a:t>
            </a:r>
            <a:r>
              <a:rPr sz="240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consume</a:t>
            </a:r>
            <a:r>
              <a:rPr sz="2400" spc="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smaller</a:t>
            </a:r>
            <a:r>
              <a:rPr sz="2400" spc="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ones.</a:t>
            </a:r>
            <a:endParaRPr sz="2400" dirty="0">
              <a:latin typeface="Comic Sans MS"/>
              <a:cs typeface="Comic Sans MS"/>
            </a:endParaRPr>
          </a:p>
          <a:p>
            <a:pPr marL="221615" indent="-209550">
              <a:lnSpc>
                <a:spcPts val="2840"/>
              </a:lnSpc>
              <a:buClr>
                <a:srgbClr val="000000"/>
              </a:buClr>
              <a:buChar char="•"/>
              <a:tabLst>
                <a:tab pos="222250" algn="l"/>
              </a:tabLst>
            </a:pPr>
            <a:r>
              <a:rPr sz="2400" dirty="0">
                <a:solidFill>
                  <a:srgbClr val="3333CC"/>
                </a:solidFill>
                <a:latin typeface="Comic Sans MS"/>
                <a:cs typeface="Comic Sans MS"/>
              </a:rPr>
              <a:t>Grain</a:t>
            </a:r>
            <a:r>
              <a:rPr sz="2400" spc="-5" dirty="0">
                <a:solidFill>
                  <a:srgbClr val="3333CC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3333CC"/>
                </a:solidFill>
                <a:latin typeface="Comic Sans MS"/>
                <a:cs typeface="Comic Sans MS"/>
              </a:rPr>
              <a:t>boundary</a:t>
            </a:r>
            <a:r>
              <a:rPr sz="2400" spc="-5" dirty="0">
                <a:solidFill>
                  <a:srgbClr val="3333CC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3333CC"/>
                </a:solidFill>
                <a:latin typeface="Comic Sans MS"/>
                <a:cs typeface="Comic Sans MS"/>
              </a:rPr>
              <a:t>area</a:t>
            </a:r>
            <a:r>
              <a:rPr sz="2400" spc="-5" dirty="0">
                <a:solidFill>
                  <a:srgbClr val="3333CC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(and</a:t>
            </a:r>
            <a:r>
              <a:rPr sz="240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therefore</a:t>
            </a:r>
            <a:r>
              <a:rPr sz="2400" dirty="0"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3333CC"/>
                </a:solidFill>
                <a:latin typeface="Comic Sans MS"/>
                <a:cs typeface="Comic Sans MS"/>
              </a:rPr>
              <a:t>energy</a:t>
            </a:r>
            <a:r>
              <a:rPr sz="2400" spc="-5" dirty="0">
                <a:latin typeface="Comic Sans MS"/>
                <a:cs typeface="Comic Sans MS"/>
              </a:rPr>
              <a:t>)</a:t>
            </a:r>
            <a:r>
              <a:rPr sz="2400" dirty="0">
                <a:latin typeface="Comic Sans MS"/>
                <a:cs typeface="Comic Sans MS"/>
              </a:rPr>
              <a:t> is</a:t>
            </a:r>
            <a:r>
              <a:rPr sz="2400" spc="-5" dirty="0">
                <a:latin typeface="Comic Sans MS"/>
                <a:cs typeface="Comic Sans MS"/>
              </a:rPr>
              <a:t> reduced.</a:t>
            </a:r>
            <a:endParaRPr sz="2400" dirty="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5846" y="2384177"/>
            <a:ext cx="6897554" cy="405964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25238" y="5702030"/>
            <a:ext cx="1642745" cy="6400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0960" rIns="0" bIns="0" rtlCol="0">
            <a:spAutoFit/>
          </a:bodyPr>
          <a:lstStyle/>
          <a:p>
            <a:pPr marL="91440" marR="548640">
              <a:lnSpc>
                <a:spcPts val="2100"/>
              </a:lnSpc>
              <a:spcBef>
                <a:spcPts val="480"/>
              </a:spcBef>
            </a:pPr>
            <a:r>
              <a:rPr sz="1800" spc="114" dirty="0">
                <a:latin typeface="Arial MT"/>
                <a:cs typeface="Arial MT"/>
              </a:rPr>
              <a:t>After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65" dirty="0">
                <a:latin typeface="Arial MT"/>
                <a:cs typeface="Arial MT"/>
              </a:rPr>
              <a:t>8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30" dirty="0">
                <a:latin typeface="Arial MT"/>
                <a:cs typeface="Arial MT"/>
              </a:rPr>
              <a:t>s,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50" dirty="0">
                <a:latin typeface="Arial MT"/>
                <a:cs typeface="Arial MT"/>
              </a:rPr>
              <a:t>580C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0" y="5702030"/>
            <a:ext cx="1672589" cy="6464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0960" rIns="0" bIns="0" rtlCol="0">
            <a:spAutoFit/>
          </a:bodyPr>
          <a:lstStyle/>
          <a:p>
            <a:pPr marL="90805" marR="155575">
              <a:lnSpc>
                <a:spcPts val="2100"/>
              </a:lnSpc>
              <a:spcBef>
                <a:spcPts val="480"/>
              </a:spcBef>
            </a:pPr>
            <a:r>
              <a:rPr sz="1800" spc="114" dirty="0">
                <a:latin typeface="Arial MT"/>
                <a:cs typeface="Arial MT"/>
              </a:rPr>
              <a:t>After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65" dirty="0">
                <a:latin typeface="Arial MT"/>
                <a:cs typeface="Arial MT"/>
              </a:rPr>
              <a:t>15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80" dirty="0">
                <a:latin typeface="Arial MT"/>
                <a:cs typeface="Arial MT"/>
              </a:rPr>
              <a:t>min,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50" dirty="0">
                <a:latin typeface="Arial MT"/>
                <a:cs typeface="Arial MT"/>
              </a:rPr>
              <a:t>580C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80160" y="2494390"/>
            <a:ext cx="2943225" cy="548640"/>
            <a:chOff x="1280160" y="2494390"/>
            <a:chExt cx="2943225" cy="54864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60" y="2668385"/>
              <a:ext cx="2942705" cy="3200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24452" y="2810148"/>
              <a:ext cx="2711450" cy="0"/>
            </a:xfrm>
            <a:custGeom>
              <a:avLst/>
              <a:gdLst/>
              <a:ahLst/>
              <a:cxnLst/>
              <a:rect l="l" t="t" r="r" b="b"/>
              <a:pathLst>
                <a:path w="2711450">
                  <a:moveTo>
                    <a:pt x="0" y="0"/>
                  </a:moveTo>
                  <a:lnTo>
                    <a:pt x="778666" y="0"/>
                  </a:lnTo>
                </a:path>
                <a:path w="2711450">
                  <a:moveTo>
                    <a:pt x="1875946" y="0"/>
                  </a:moveTo>
                  <a:lnTo>
                    <a:pt x="2711449" y="0"/>
                  </a:lnTo>
                </a:path>
              </a:pathLst>
            </a:custGeom>
            <a:ln w="25399">
              <a:solidFill>
                <a:srgbClr val="CD6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85102" y="27720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03118" y="2494390"/>
              <a:ext cx="1097280" cy="548640"/>
            </a:xfrm>
            <a:custGeom>
              <a:avLst/>
              <a:gdLst/>
              <a:ahLst/>
              <a:cxnLst/>
              <a:rect l="l" t="t" r="r" b="b"/>
              <a:pathLst>
                <a:path w="1097280" h="548639">
                  <a:moveTo>
                    <a:pt x="1097280" y="0"/>
                  </a:moveTo>
                  <a:lnTo>
                    <a:pt x="0" y="0"/>
                  </a:lnTo>
                  <a:lnTo>
                    <a:pt x="0" y="548190"/>
                  </a:lnTo>
                  <a:lnTo>
                    <a:pt x="1097280" y="548190"/>
                  </a:lnTo>
                  <a:lnTo>
                    <a:pt x="10972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03118" y="2494390"/>
            <a:ext cx="1097280" cy="54864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59"/>
              </a:spcBef>
            </a:pPr>
            <a:r>
              <a:rPr sz="2000" spc="70" dirty="0">
                <a:latin typeface="Arial MT"/>
                <a:cs typeface="Arial MT"/>
              </a:rPr>
              <a:t>0.6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100" dirty="0">
                <a:latin typeface="Arial MT"/>
                <a:cs typeface="Arial MT"/>
              </a:rPr>
              <a:t>mm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110643" y="2494390"/>
            <a:ext cx="3375025" cy="548640"/>
            <a:chOff x="4110643" y="2494390"/>
            <a:chExt cx="3375025" cy="54864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0643" y="2668385"/>
              <a:ext cx="3374967" cy="3200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296931" y="2810148"/>
              <a:ext cx="3001645" cy="0"/>
            </a:xfrm>
            <a:custGeom>
              <a:avLst/>
              <a:gdLst/>
              <a:ahLst/>
              <a:cxnLst/>
              <a:rect l="l" t="t" r="r" b="b"/>
              <a:pathLst>
                <a:path w="3001645">
                  <a:moveTo>
                    <a:pt x="0" y="0"/>
                  </a:moveTo>
                  <a:lnTo>
                    <a:pt x="930386" y="0"/>
                  </a:lnTo>
                </a:path>
                <a:path w="3001645">
                  <a:moveTo>
                    <a:pt x="2027665" y="0"/>
                  </a:moveTo>
                  <a:lnTo>
                    <a:pt x="3001168" y="0"/>
                  </a:lnTo>
                </a:path>
              </a:pathLst>
            </a:custGeom>
            <a:ln w="25399">
              <a:solidFill>
                <a:srgbClr val="CD6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71530" y="2772054"/>
              <a:ext cx="3052445" cy="76200"/>
            </a:xfrm>
            <a:custGeom>
              <a:avLst/>
              <a:gdLst/>
              <a:ahLst/>
              <a:cxnLst/>
              <a:rect l="l" t="t" r="r" b="b"/>
              <a:pathLst>
                <a:path w="305244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052445" h="76200">
                  <a:moveTo>
                    <a:pt x="3051962" y="38100"/>
                  </a:moveTo>
                  <a:lnTo>
                    <a:pt x="2975762" y="0"/>
                  </a:lnTo>
                  <a:lnTo>
                    <a:pt x="2975762" y="76200"/>
                  </a:lnTo>
                  <a:lnTo>
                    <a:pt x="3051962" y="3810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27318" y="2494390"/>
              <a:ext cx="1097280" cy="548640"/>
            </a:xfrm>
            <a:custGeom>
              <a:avLst/>
              <a:gdLst/>
              <a:ahLst/>
              <a:cxnLst/>
              <a:rect l="l" t="t" r="r" b="b"/>
              <a:pathLst>
                <a:path w="1097279" h="548639">
                  <a:moveTo>
                    <a:pt x="1097278" y="0"/>
                  </a:moveTo>
                  <a:lnTo>
                    <a:pt x="0" y="0"/>
                  </a:lnTo>
                  <a:lnTo>
                    <a:pt x="0" y="548190"/>
                  </a:lnTo>
                  <a:lnTo>
                    <a:pt x="1097278" y="548190"/>
                  </a:lnTo>
                  <a:lnTo>
                    <a:pt x="10972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227318" y="2494390"/>
            <a:ext cx="1097280" cy="54864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sz="2000" spc="70" dirty="0">
                <a:latin typeface="Arial MT"/>
                <a:cs typeface="Arial MT"/>
              </a:rPr>
              <a:t>0.6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100" dirty="0">
                <a:latin typeface="Arial MT"/>
                <a:cs typeface="Arial MT"/>
              </a:rPr>
              <a:t>mm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303348" y="414180"/>
            <a:ext cx="25444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Grain</a:t>
            </a:r>
            <a:r>
              <a:rPr spc="-55" dirty="0"/>
              <a:t> </a:t>
            </a:r>
            <a:r>
              <a:rPr spc="-5" dirty="0"/>
              <a:t>Growth</a:t>
            </a:r>
          </a:p>
        </p:txBody>
      </p:sp>
    </p:spTree>
    <p:extLst>
      <p:ext uri="{BB962C8B-B14F-4D97-AF65-F5344CB8AC3E}">
        <p14:creationId xmlns:p14="http://schemas.microsoft.com/office/powerpoint/2010/main" val="1322624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303" y="1689497"/>
            <a:ext cx="6579394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99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160" y="1757363"/>
            <a:ext cx="6593681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94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91" y="1732360"/>
            <a:ext cx="6550819" cy="33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91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872" y="1771650"/>
            <a:ext cx="6622256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31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ACF1"/>
                </a:solidFill>
                <a:latin typeface="SFBX1440"/>
              </a:rPr>
              <a:t/>
            </a:r>
            <a:br>
              <a:rPr lang="en-US" dirty="0">
                <a:solidFill>
                  <a:srgbClr val="00ACF1"/>
                </a:solidFill>
                <a:latin typeface="SFBX1440"/>
              </a:rPr>
            </a:b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III-Course Syllabus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0488"/>
            <a:ext cx="8229600" cy="86836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1702F65-DAEA-4461-976F-7A96BA46CAD9}" type="datetime1">
              <a:rPr lang="en-IN" smtClean="0"/>
              <a:t>11-03-2025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IN" dirty="0"/>
              <a:t>VCE,HYB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8AF29B0-4969-4D38-8A66-87008B6942E4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303498" y="1965735"/>
            <a:ext cx="85370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SEE QP 4 (a) </a:t>
            </a: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</a:rPr>
              <a:t>Strain hardening, recovery, </a:t>
            </a:r>
            <a:r>
              <a:rPr lang="en-US" sz="2800" kern="1200" dirty="0" err="1">
                <a:solidFill>
                  <a:prstClr val="black"/>
                </a:solidFill>
                <a:latin typeface="Calibri" panose="020F0502020204030204"/>
              </a:rPr>
              <a:t>recrystallisation</a:t>
            </a: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</a:rPr>
              <a:t> and grain growth, Comparison of hot working and cold working. Rolling: Theory of rolling, types of Rolling mills, rolling defects,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algn="just"/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SEE QP 4 (b) </a:t>
            </a:r>
            <a:r>
              <a:rPr lang="en-US" sz="2800" dirty="0"/>
              <a:t>Drawing: wire drawing and Tube drawing, Forging: Types of forging, forging defects. Sheet metal operations. Forces and power requirements in the above processes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36890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241" y="1368028"/>
            <a:ext cx="5293519" cy="412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23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22" y="1568053"/>
            <a:ext cx="5593556" cy="37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52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40" y="1268881"/>
            <a:ext cx="7226660" cy="40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99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40" y="1466850"/>
            <a:ext cx="7582397" cy="39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13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92" y="3593523"/>
            <a:ext cx="7488381" cy="2045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92" y="1092778"/>
            <a:ext cx="7488381" cy="239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39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763" y="1155124"/>
            <a:ext cx="8016587" cy="4334849"/>
          </a:xfrm>
        </p:spPr>
        <p:txBody>
          <a:bodyPr>
            <a:normAutofit/>
          </a:bodyPr>
          <a:lstStyle/>
          <a:p>
            <a:r>
              <a:rPr lang="en-US" dirty="0"/>
              <a:t>Strain hardening is a process that makes a material harder and stronger by deforming it plastically. It's also known as work hardening or cold working. </a:t>
            </a:r>
            <a:endParaRPr lang="en-US" dirty="0" smtClean="0"/>
          </a:p>
          <a:p>
            <a:r>
              <a:rPr lang="en-US" dirty="0" smtClean="0"/>
              <a:t>"</a:t>
            </a:r>
            <a:r>
              <a:rPr lang="en-US" dirty="0"/>
              <a:t>recovery" refers to the process where a deformed metal partially relieves internal stress by rearranging dislocations within existing grains without changing the grain structure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</a:t>
            </a:r>
            <a:r>
              <a:rPr lang="en-US" dirty="0"/>
              <a:t>"recrystallization" involves the formation and growth of new, strain-free grains within a deformed material, replacing the original deformed grains, </a:t>
            </a:r>
            <a:r>
              <a:rPr lang="en-US" dirty="0" smtClean="0"/>
              <a:t>and</a:t>
            </a:r>
          </a:p>
          <a:p>
            <a:r>
              <a:rPr lang="en-US" dirty="0" smtClean="0"/>
              <a:t> </a:t>
            </a:r>
            <a:r>
              <a:rPr lang="en-US" dirty="0"/>
              <a:t>"grain growth" is the further enlargement of grains in a material at high temperatures, where larger grains consume smaller ones, occurring after recrystallization is complete;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8083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303" y="1689497"/>
            <a:ext cx="6579394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93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160" y="1757363"/>
            <a:ext cx="6593681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42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91" y="1732360"/>
            <a:ext cx="6550819" cy="33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84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872" y="1771650"/>
            <a:ext cx="6622256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3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315" y="1371600"/>
            <a:ext cx="7793355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90"/>
              </a:spcBef>
            </a:pPr>
            <a:r>
              <a:rPr u="none" dirty="0">
                <a:solidFill>
                  <a:srgbClr val="000000"/>
                </a:solidFill>
              </a:rPr>
              <a:t>1)</a:t>
            </a:r>
            <a:r>
              <a:rPr u="none" spc="125" dirty="0">
                <a:solidFill>
                  <a:srgbClr val="000000"/>
                </a:solidFill>
              </a:rPr>
              <a:t> </a:t>
            </a:r>
            <a:r>
              <a:rPr u="none" spc="-5" dirty="0">
                <a:solidFill>
                  <a:srgbClr val="000000"/>
                </a:solidFill>
              </a:rPr>
              <a:t>Dislocations </a:t>
            </a:r>
            <a:r>
              <a:rPr u="none" spc="-10" dirty="0">
                <a:solidFill>
                  <a:srgbClr val="000000"/>
                </a:solidFill>
              </a:rPr>
              <a:t>&amp;</a:t>
            </a:r>
            <a:r>
              <a:rPr u="none" dirty="0">
                <a:solidFill>
                  <a:srgbClr val="000000"/>
                </a:solidFill>
              </a:rPr>
              <a:t> </a:t>
            </a:r>
            <a:r>
              <a:rPr u="none" spc="-5" dirty="0">
                <a:solidFill>
                  <a:srgbClr val="000000"/>
                </a:solidFill>
              </a:rPr>
              <a:t>Plastic</a:t>
            </a:r>
            <a:r>
              <a:rPr u="none" spc="20" dirty="0">
                <a:solidFill>
                  <a:srgbClr val="000000"/>
                </a:solidFill>
              </a:rPr>
              <a:t> </a:t>
            </a:r>
            <a:r>
              <a:rPr u="none" spc="-10" dirty="0">
                <a:solidFill>
                  <a:srgbClr val="000000"/>
                </a:solidFill>
              </a:rPr>
              <a:t>deformation</a:t>
            </a:r>
            <a:r>
              <a:rPr u="none" spc="20" dirty="0">
                <a:solidFill>
                  <a:srgbClr val="000000"/>
                </a:solidFill>
              </a:rPr>
              <a:t> </a:t>
            </a:r>
            <a:r>
              <a:rPr u="none" spc="-5" dirty="0">
                <a:solidFill>
                  <a:srgbClr val="000000"/>
                </a:solidFill>
              </a:rPr>
              <a:t>and </a:t>
            </a:r>
            <a:r>
              <a:rPr u="none" dirty="0">
                <a:solidFill>
                  <a:srgbClr val="000000"/>
                </a:solidFill>
              </a:rPr>
              <a:t> </a:t>
            </a:r>
            <a:r>
              <a:rPr u="none" spc="-10" dirty="0">
                <a:solidFill>
                  <a:srgbClr val="000000"/>
                </a:solidFill>
              </a:rPr>
              <a:t>Mechanisms</a:t>
            </a:r>
            <a:r>
              <a:rPr u="none" spc="55" dirty="0">
                <a:solidFill>
                  <a:srgbClr val="000000"/>
                </a:solidFill>
              </a:rPr>
              <a:t> </a:t>
            </a:r>
            <a:r>
              <a:rPr u="none" spc="-5" dirty="0">
                <a:solidFill>
                  <a:srgbClr val="000000"/>
                </a:solidFill>
              </a:rPr>
              <a:t>of</a:t>
            </a:r>
            <a:r>
              <a:rPr u="none" spc="5" dirty="0">
                <a:solidFill>
                  <a:srgbClr val="000000"/>
                </a:solidFill>
              </a:rPr>
              <a:t> </a:t>
            </a:r>
            <a:r>
              <a:rPr u="none" spc="-5" dirty="0">
                <a:solidFill>
                  <a:srgbClr val="000000"/>
                </a:solidFill>
              </a:rPr>
              <a:t>plastic</a:t>
            </a:r>
            <a:r>
              <a:rPr u="none" spc="-10" dirty="0">
                <a:solidFill>
                  <a:srgbClr val="000000"/>
                </a:solidFill>
              </a:rPr>
              <a:t> deformation</a:t>
            </a:r>
            <a:r>
              <a:rPr u="none" spc="40" dirty="0">
                <a:solidFill>
                  <a:srgbClr val="000000"/>
                </a:solidFill>
              </a:rPr>
              <a:t> </a:t>
            </a:r>
            <a:r>
              <a:rPr u="none" spc="-5" dirty="0">
                <a:solidFill>
                  <a:srgbClr val="000000"/>
                </a:solidFill>
              </a:rPr>
              <a:t>in</a:t>
            </a:r>
            <a:r>
              <a:rPr u="none" dirty="0">
                <a:solidFill>
                  <a:srgbClr val="000000"/>
                </a:solidFill>
              </a:rPr>
              <a:t> </a:t>
            </a:r>
            <a:r>
              <a:rPr u="none" spc="-15" dirty="0">
                <a:solidFill>
                  <a:srgbClr val="000000"/>
                </a:solidFill>
              </a:rPr>
              <a:t>metals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1315" y="2691222"/>
            <a:ext cx="7935595" cy="1489075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2020"/>
              </a:spcBef>
              <a:buAutoNum type="arabicParenR" startAt="2"/>
              <a:tabLst>
                <a:tab pos="470534" algn="l"/>
              </a:tabLst>
            </a:pPr>
            <a:r>
              <a:rPr sz="3200" spc="-5" dirty="0">
                <a:latin typeface="Times New Roman"/>
                <a:cs typeface="Times New Roman"/>
              </a:rPr>
              <a:t>Strengthening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mechanisms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in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metals</a:t>
            </a:r>
            <a:endParaRPr sz="3200" dirty="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1925"/>
              </a:spcBef>
              <a:buAutoNum type="arabicParenR" startAt="2"/>
              <a:tabLst>
                <a:tab pos="470534" algn="l"/>
              </a:tabLst>
            </a:pPr>
            <a:r>
              <a:rPr sz="3200" spc="-30" dirty="0">
                <a:latin typeface="Times New Roman"/>
                <a:cs typeface="Times New Roman"/>
              </a:rPr>
              <a:t>Recovery,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Recrystallization</a:t>
            </a:r>
            <a:r>
              <a:rPr sz="3200" spc="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and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Grain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growth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88586" y="485281"/>
            <a:ext cx="197881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heavy" spc="5" dirty="0">
                <a:solidFill>
                  <a:srgbClr val="3333CC"/>
                </a:solidFill>
                <a:uFill>
                  <a:solidFill>
                    <a:srgbClr val="3333CC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3600" u="heavy" dirty="0">
                <a:solidFill>
                  <a:srgbClr val="3333CC"/>
                </a:solidFill>
                <a:uFill>
                  <a:solidFill>
                    <a:srgbClr val="3333CC"/>
                  </a:solidFill>
                </a:uFill>
                <a:latin typeface="Times New Roman"/>
                <a:cs typeface="Times New Roman"/>
              </a:rPr>
              <a:t>ontents</a:t>
            </a:r>
            <a:endParaRPr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35456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241" y="1368028"/>
            <a:ext cx="5293519" cy="412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9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22" y="1568053"/>
            <a:ext cx="5593556" cy="37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7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40" y="1268881"/>
            <a:ext cx="7226660" cy="40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12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40" y="1466850"/>
            <a:ext cx="7582397" cy="39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33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581400"/>
            <a:ext cx="7488381" cy="2045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62000"/>
            <a:ext cx="7488381" cy="239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2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3616" y="315544"/>
            <a:ext cx="6552184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Plastic</a:t>
            </a:r>
            <a:r>
              <a:rPr spc="-10" dirty="0"/>
              <a:t> deformation</a:t>
            </a:r>
            <a:r>
              <a:rPr spc="80" dirty="0"/>
              <a:t> </a:t>
            </a:r>
            <a:r>
              <a:rPr spc="-5" dirty="0"/>
              <a:t>– Dislocations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0168" y="1286713"/>
            <a:ext cx="7767955" cy="4680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 algn="just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5" dirty="0">
                <a:latin typeface="Times New Roman"/>
                <a:cs typeface="Times New Roman"/>
              </a:rPr>
              <a:t>Permanent</a:t>
            </a:r>
            <a:r>
              <a:rPr sz="2400" spc="6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plastic</a:t>
            </a:r>
            <a:r>
              <a:rPr sz="2400" spc="5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deformation</a:t>
            </a:r>
            <a:r>
              <a:rPr sz="2400" spc="6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5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due 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59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shear  process</a:t>
            </a:r>
            <a:r>
              <a:rPr sz="2400" b="1" spc="6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–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atoms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change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their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neighbors.</a:t>
            </a:r>
            <a:endParaRPr sz="2400" dirty="0">
              <a:latin typeface="Times New Roman"/>
              <a:cs typeface="Times New Roman"/>
            </a:endParaRPr>
          </a:p>
          <a:p>
            <a:pPr marL="356870" marR="6985" indent="-344805" algn="just">
              <a:lnSpc>
                <a:spcPct val="105100"/>
              </a:lnSpc>
              <a:spcBef>
                <a:spcPts val="145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Inter-atomic forces </a:t>
            </a:r>
            <a:r>
              <a:rPr sz="2400" spc="-5" dirty="0">
                <a:latin typeface="Times New Roman"/>
                <a:cs typeface="Times New Roman"/>
              </a:rPr>
              <a:t>and crystal structure </a:t>
            </a:r>
            <a:r>
              <a:rPr sz="2400" spc="-10" dirty="0">
                <a:latin typeface="Times New Roman"/>
                <a:cs typeface="Times New Roman"/>
              </a:rPr>
              <a:t>plays </a:t>
            </a:r>
            <a:r>
              <a:rPr sz="2400" spc="-5" dirty="0">
                <a:latin typeface="Times New Roman"/>
                <a:cs typeface="Times New Roman"/>
              </a:rPr>
              <a:t>an important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role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during</a:t>
            </a:r>
            <a:r>
              <a:rPr sz="2400" dirty="0">
                <a:latin typeface="Times New Roman"/>
                <a:cs typeface="Times New Roman"/>
              </a:rPr>
              <a:t> plastic</a:t>
            </a:r>
            <a:r>
              <a:rPr sz="2400" spc="-5" dirty="0">
                <a:latin typeface="Times New Roman"/>
                <a:cs typeface="Times New Roman"/>
              </a:rPr>
              <a:t> deformation.</a:t>
            </a:r>
            <a:endParaRPr sz="2400" dirty="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5100"/>
              </a:lnSpc>
              <a:spcBef>
                <a:spcPts val="14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Cumulative movement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dislocations leads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10" dirty="0">
                <a:latin typeface="Times New Roman"/>
                <a:cs typeface="Times New Roman"/>
              </a:rPr>
              <a:t>gross </a:t>
            </a:r>
            <a:r>
              <a:rPr sz="2400" dirty="0">
                <a:latin typeface="Times New Roman"/>
                <a:cs typeface="Times New Roman"/>
              </a:rPr>
              <a:t>plastic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deformation.</a:t>
            </a:r>
            <a:endParaRPr sz="2400" dirty="0">
              <a:latin typeface="Times New Roman"/>
              <a:cs typeface="Times New Roman"/>
            </a:endParaRPr>
          </a:p>
          <a:p>
            <a:pPr marL="356870" marR="10795" indent="-344805" algn="just">
              <a:lnSpc>
                <a:spcPct val="105100"/>
              </a:lnSpc>
              <a:spcBef>
                <a:spcPts val="14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Edge</a:t>
            </a:r>
            <a:r>
              <a:rPr sz="2400" b="1" spc="-5" dirty="0">
                <a:latin typeface="Times New Roman"/>
                <a:cs typeface="Times New Roman"/>
              </a:rPr>
              <a:t> dislocation</a:t>
            </a:r>
            <a:r>
              <a:rPr sz="2400" dirty="0">
                <a:latin typeface="Times New Roman"/>
                <a:cs typeface="Times New Roman"/>
              </a:rPr>
              <a:t> move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by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slip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and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climb</a:t>
            </a:r>
            <a:r>
              <a:rPr sz="2400" spc="-5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 while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screw </a:t>
            </a:r>
            <a:r>
              <a:rPr sz="2400" b="1" spc="-5" dirty="0">
                <a:latin typeface="Times New Roman"/>
                <a:cs typeface="Times New Roman"/>
              </a:rPr>
              <a:t> dislocation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move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slip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cross-slip.</a:t>
            </a:r>
            <a:endParaRPr sz="2400" b="1" dirty="0">
              <a:latin typeface="Times New Roman"/>
              <a:cs typeface="Times New Roman"/>
            </a:endParaRPr>
          </a:p>
          <a:p>
            <a:pPr marL="356870" marR="7620" indent="-344805" algn="just">
              <a:lnSpc>
                <a:spcPct val="105000"/>
              </a:lnSpc>
              <a:spcBef>
                <a:spcPts val="145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5" dirty="0">
                <a:latin typeface="Times New Roman"/>
                <a:cs typeface="Times New Roman"/>
              </a:rPr>
              <a:t>During their movement, </a:t>
            </a:r>
            <a:r>
              <a:rPr sz="2400" b="1" spc="-5" dirty="0">
                <a:latin typeface="Times New Roman"/>
                <a:cs typeface="Times New Roman"/>
              </a:rPr>
              <a:t>dislocations tend </a:t>
            </a:r>
            <a:r>
              <a:rPr sz="2400" b="1" dirty="0">
                <a:latin typeface="Times New Roman"/>
                <a:cs typeface="Times New Roman"/>
              </a:rPr>
              <a:t>to </a:t>
            </a:r>
            <a:r>
              <a:rPr sz="2400" b="1" spc="-10" dirty="0">
                <a:latin typeface="Times New Roman"/>
                <a:cs typeface="Times New Roman"/>
              </a:rPr>
              <a:t>interact</a:t>
            </a:r>
            <a:r>
              <a:rPr sz="2400" spc="-10" dirty="0">
                <a:latin typeface="Times New Roman"/>
                <a:cs typeface="Times New Roman"/>
              </a:rPr>
              <a:t>.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interaction</a:t>
            </a:r>
            <a:r>
              <a:rPr sz="2400" dirty="0">
                <a:latin typeface="Times New Roman"/>
                <a:cs typeface="Times New Roman"/>
              </a:rPr>
              <a:t> is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very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complex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because</a:t>
            </a:r>
            <a:r>
              <a:rPr sz="2400" dirty="0">
                <a:latin typeface="Times New Roman"/>
                <a:cs typeface="Times New Roman"/>
              </a:rPr>
              <a:t> 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number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dislocations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moving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over</a:t>
            </a:r>
            <a:r>
              <a:rPr sz="2400" dirty="0">
                <a:latin typeface="Times New Roman"/>
                <a:cs typeface="Times New Roman"/>
              </a:rPr>
              <a:t> many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slip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different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directions.</a:t>
            </a:r>
            <a:endParaRPr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622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6212" y="315544"/>
            <a:ext cx="7333387" cy="8662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Plastic</a:t>
            </a:r>
            <a:r>
              <a:rPr dirty="0"/>
              <a:t> </a:t>
            </a:r>
            <a:r>
              <a:rPr spc="-10" dirty="0"/>
              <a:t>deformation</a:t>
            </a:r>
            <a:r>
              <a:rPr spc="85" dirty="0"/>
              <a:t> </a:t>
            </a:r>
            <a:r>
              <a:rPr spc="-5" dirty="0"/>
              <a:t>–</a:t>
            </a:r>
            <a:r>
              <a:rPr spc="5" dirty="0"/>
              <a:t> </a:t>
            </a:r>
            <a:r>
              <a:rPr spc="-5" dirty="0"/>
              <a:t>Dislocations</a:t>
            </a:r>
            <a:r>
              <a:rPr spc="15" dirty="0"/>
              <a:t> </a:t>
            </a:r>
            <a:r>
              <a:rPr sz="2400" spc="-5" dirty="0"/>
              <a:t>(contd…)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690168" y="1413070"/>
            <a:ext cx="7767320" cy="430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8890" indent="-344805" algn="just">
              <a:lnSpc>
                <a:spcPct val="105100"/>
              </a:lnSpc>
              <a:spcBef>
                <a:spcPts val="95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5" dirty="0">
                <a:latin typeface="Times New Roman"/>
                <a:cs typeface="Times New Roman"/>
              </a:rPr>
              <a:t>Dislocations </a:t>
            </a:r>
            <a:r>
              <a:rPr sz="2400" dirty="0">
                <a:latin typeface="Times New Roman"/>
                <a:cs typeface="Times New Roman"/>
              </a:rPr>
              <a:t>moving on </a:t>
            </a:r>
            <a:r>
              <a:rPr sz="2400" b="1" spc="-5" dirty="0">
                <a:latin typeface="Times New Roman"/>
                <a:cs typeface="Times New Roman"/>
              </a:rPr>
              <a:t>parallel planes </a:t>
            </a:r>
            <a:r>
              <a:rPr sz="2400" spc="10" dirty="0">
                <a:latin typeface="Times New Roman"/>
                <a:cs typeface="Times New Roman"/>
              </a:rPr>
              <a:t>may </a:t>
            </a:r>
            <a:r>
              <a:rPr sz="2400" dirty="0">
                <a:latin typeface="Times New Roman"/>
                <a:cs typeface="Times New Roman"/>
              </a:rPr>
              <a:t>annihilate </a:t>
            </a:r>
            <a:r>
              <a:rPr sz="2400" spc="-10" dirty="0">
                <a:latin typeface="Times New Roman"/>
                <a:cs typeface="Times New Roman"/>
              </a:rPr>
              <a:t>each 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other,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resulting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either </a:t>
            </a:r>
            <a:r>
              <a:rPr sz="2400" b="1" spc="-5" dirty="0">
                <a:latin typeface="Times New Roman"/>
                <a:cs typeface="Times New Roman"/>
              </a:rPr>
              <a:t>vacancies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or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interstitials</a:t>
            </a:r>
            <a:r>
              <a:rPr sz="2400" dirty="0">
                <a:latin typeface="Times New Roman"/>
                <a:cs typeface="Times New Roman"/>
              </a:rPr>
              <a:t>.</a:t>
            </a:r>
          </a:p>
          <a:p>
            <a:pPr marL="356870" marR="7620" indent="-344805" algn="just">
              <a:lnSpc>
                <a:spcPct val="105000"/>
              </a:lnSpc>
              <a:spcBef>
                <a:spcPts val="145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5" dirty="0">
                <a:latin typeface="Times New Roman"/>
                <a:cs typeface="Times New Roman"/>
              </a:rPr>
              <a:t>Dislocations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moving</a:t>
            </a:r>
            <a:r>
              <a:rPr sz="2400" dirty="0">
                <a:latin typeface="Times New Roman"/>
                <a:cs typeface="Times New Roman"/>
              </a:rPr>
              <a:t> on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non-parallel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planes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hinder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each 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other’s </a:t>
            </a:r>
            <a:r>
              <a:rPr sz="2400" spc="-5" dirty="0">
                <a:latin typeface="Times New Roman"/>
                <a:cs typeface="Times New Roman"/>
              </a:rPr>
              <a:t>movement </a:t>
            </a:r>
            <a:r>
              <a:rPr sz="2400" spc="10" dirty="0">
                <a:latin typeface="Times New Roman"/>
                <a:cs typeface="Times New Roman"/>
              </a:rPr>
              <a:t>by </a:t>
            </a:r>
            <a:r>
              <a:rPr sz="2400" dirty="0">
                <a:latin typeface="Times New Roman"/>
                <a:cs typeface="Times New Roman"/>
              </a:rPr>
              <a:t>producing sharp </a:t>
            </a:r>
            <a:r>
              <a:rPr sz="2400" spc="-5" dirty="0">
                <a:latin typeface="Times New Roman"/>
                <a:cs typeface="Times New Roman"/>
              </a:rPr>
              <a:t>breaks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b="1" dirty="0">
                <a:latin typeface="Times New Roman"/>
                <a:cs typeface="Times New Roman"/>
              </a:rPr>
              <a:t>jog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(break </a:t>
            </a:r>
            <a:r>
              <a:rPr sz="2400" dirty="0">
                <a:latin typeface="Times New Roman"/>
                <a:cs typeface="Times New Roman"/>
              </a:rPr>
              <a:t> out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slip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plane),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kink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(break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slip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plane)</a:t>
            </a:r>
            <a:endParaRPr sz="2400" dirty="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5100"/>
              </a:lnSpc>
              <a:spcBef>
                <a:spcPts val="145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Other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hindrances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dislocation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motion</a:t>
            </a:r>
            <a:r>
              <a:rPr sz="2400" dirty="0">
                <a:latin typeface="Times New Roman"/>
                <a:cs typeface="Times New Roman"/>
              </a:rPr>
              <a:t> –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interstitial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and 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substitutional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atoms,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foreign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particles,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grain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boundaries,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external </a:t>
            </a:r>
            <a:r>
              <a:rPr sz="2400" spc="-10" dirty="0">
                <a:latin typeface="Times New Roman"/>
                <a:cs typeface="Times New Roman"/>
              </a:rPr>
              <a:t>grain </a:t>
            </a:r>
            <a:r>
              <a:rPr sz="2400" spc="-5" dirty="0">
                <a:latin typeface="Times New Roman"/>
                <a:cs typeface="Times New Roman"/>
              </a:rPr>
              <a:t>surface,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change </a:t>
            </a:r>
            <a:r>
              <a:rPr sz="2400" dirty="0">
                <a:latin typeface="Times New Roman"/>
                <a:cs typeface="Times New Roman"/>
              </a:rPr>
              <a:t>in structure </a:t>
            </a:r>
            <a:r>
              <a:rPr sz="2400" spc="5" dirty="0">
                <a:latin typeface="Times New Roman"/>
                <a:cs typeface="Times New Roman"/>
              </a:rPr>
              <a:t>due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phase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change.</a:t>
            </a:r>
            <a:endParaRPr sz="2400" dirty="0">
              <a:latin typeface="Times New Roman"/>
              <a:cs typeface="Times New Roman"/>
            </a:endParaRPr>
          </a:p>
          <a:p>
            <a:pPr marL="356870" marR="5715" indent="-344805" algn="just">
              <a:lnSpc>
                <a:spcPct val="105100"/>
              </a:lnSpc>
              <a:spcBef>
                <a:spcPts val="14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Material strength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can </a:t>
            </a:r>
            <a:r>
              <a:rPr sz="2400" spc="10" dirty="0">
                <a:latin typeface="Times New Roman"/>
                <a:cs typeface="Times New Roman"/>
              </a:rPr>
              <a:t>be </a:t>
            </a:r>
            <a:r>
              <a:rPr sz="2400" spc="-5" dirty="0">
                <a:latin typeface="Times New Roman"/>
                <a:cs typeface="Times New Roman"/>
              </a:rPr>
              <a:t>increased </a:t>
            </a:r>
            <a:r>
              <a:rPr sz="2400" spc="20" dirty="0">
                <a:latin typeface="Times New Roman"/>
                <a:cs typeface="Times New Roman"/>
              </a:rPr>
              <a:t>by </a:t>
            </a:r>
            <a:r>
              <a:rPr sz="2400" b="1" dirty="0">
                <a:latin typeface="Times New Roman"/>
                <a:cs typeface="Times New Roman"/>
              </a:rPr>
              <a:t>arresting </a:t>
            </a:r>
            <a:r>
              <a:rPr sz="2400" b="1" spc="-5" dirty="0">
                <a:latin typeface="Times New Roman"/>
                <a:cs typeface="Times New Roman"/>
              </a:rPr>
              <a:t>dislocation </a:t>
            </a:r>
            <a:r>
              <a:rPr sz="2400" b="1" dirty="0">
                <a:latin typeface="Times New Roman"/>
                <a:cs typeface="Times New Roman"/>
              </a:rPr>
              <a:t> motion.</a:t>
            </a:r>
          </a:p>
        </p:txBody>
      </p:sp>
    </p:spTree>
    <p:extLst>
      <p:ext uri="{BB962C8B-B14F-4D97-AF65-F5344CB8AC3E}">
        <p14:creationId xmlns:p14="http://schemas.microsoft.com/office/powerpoint/2010/main" val="2771116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4060" y="315544"/>
            <a:ext cx="702553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Plastic</a:t>
            </a:r>
            <a:r>
              <a:rPr spc="-15" dirty="0"/>
              <a:t> </a:t>
            </a:r>
            <a:r>
              <a:rPr spc="-10" dirty="0"/>
              <a:t>deformation</a:t>
            </a:r>
            <a:r>
              <a:rPr spc="40" dirty="0"/>
              <a:t> </a:t>
            </a:r>
            <a:r>
              <a:rPr spc="-10" dirty="0"/>
              <a:t>mechanisms</a:t>
            </a:r>
            <a:r>
              <a:rPr spc="120" dirty="0"/>
              <a:t> </a:t>
            </a:r>
            <a:r>
              <a:rPr spc="-5" dirty="0"/>
              <a:t>- </a:t>
            </a:r>
            <a:r>
              <a:rPr spc="-10" dirty="0"/>
              <a:t>Slip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0168" y="1250503"/>
            <a:ext cx="7767955" cy="436181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385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5" dirty="0">
                <a:latin typeface="Times New Roman"/>
                <a:cs typeface="Times New Roman"/>
              </a:rPr>
              <a:t>Mainly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kinds: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slip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and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twinning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290"/>
              </a:spcBef>
              <a:buFont typeface="Wingdings"/>
              <a:buChar char=""/>
              <a:tabLst>
                <a:tab pos="357505" algn="l"/>
                <a:tab pos="1006475" algn="l"/>
                <a:tab pos="1369060" algn="l"/>
                <a:tab pos="2778125" algn="l"/>
                <a:tab pos="3759835" algn="l"/>
                <a:tab pos="4290060" algn="l"/>
                <a:tab pos="4985385" algn="l"/>
                <a:tab pos="5323840" algn="l"/>
                <a:tab pos="6512559" algn="l"/>
                <a:tab pos="7500620" algn="l"/>
              </a:tabLst>
            </a:pPr>
            <a:r>
              <a:rPr sz="2400" dirty="0">
                <a:latin typeface="Times New Roman"/>
                <a:cs typeface="Times New Roman"/>
              </a:rPr>
              <a:t>Sl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p	is	p</a:t>
            </a:r>
            <a:r>
              <a:rPr sz="2400" spc="-10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nt	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mo</a:t>
            </a:r>
            <a:r>
              <a:rPr sz="2400" spc="-2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g	the	</a:t>
            </a:r>
            <a:r>
              <a:rPr sz="2400" b="1" dirty="0">
                <a:latin typeface="Times New Roman"/>
                <a:cs typeface="Times New Roman"/>
              </a:rPr>
              <a:t>tw</a:t>
            </a:r>
            <a:r>
              <a:rPr sz="2400" b="1" spc="-5" dirty="0">
                <a:latin typeface="Times New Roman"/>
                <a:cs typeface="Times New Roman"/>
              </a:rPr>
              <a:t>o</a:t>
            </a:r>
            <a:r>
              <a:rPr sz="2400" b="1" dirty="0">
                <a:latin typeface="Times New Roman"/>
                <a:cs typeface="Times New Roman"/>
              </a:rPr>
              <a:t>.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6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t	involves	</a:t>
            </a:r>
            <a:r>
              <a:rPr sz="2400" b="1" dirty="0">
                <a:latin typeface="Times New Roman"/>
                <a:cs typeface="Times New Roman"/>
              </a:rPr>
              <a:t>sl</a:t>
            </a:r>
            <a:r>
              <a:rPr sz="2400" b="1" spc="5" dirty="0">
                <a:latin typeface="Times New Roman"/>
                <a:cs typeface="Times New Roman"/>
              </a:rPr>
              <a:t>i</a:t>
            </a:r>
            <a:r>
              <a:rPr sz="2400" b="1" dirty="0">
                <a:latin typeface="Times New Roman"/>
                <a:cs typeface="Times New Roman"/>
              </a:rPr>
              <a:t>ding	</a:t>
            </a:r>
            <a:r>
              <a:rPr sz="2400" b="1" spc="-5" dirty="0">
                <a:latin typeface="Times New Roman"/>
                <a:cs typeface="Times New Roman"/>
              </a:rPr>
              <a:t>of</a:t>
            </a:r>
            <a:endParaRPr sz="2400" b="1" dirty="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145"/>
              </a:spcBef>
            </a:pPr>
            <a:r>
              <a:rPr sz="2400" b="1" spc="-5" dirty="0">
                <a:latin typeface="Times New Roman"/>
                <a:cs typeface="Times New Roman"/>
              </a:rPr>
              <a:t>blocks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 </a:t>
            </a:r>
            <a:r>
              <a:rPr sz="2400" spc="-15" dirty="0">
                <a:latin typeface="Times New Roman"/>
                <a:cs typeface="Times New Roman"/>
              </a:rPr>
              <a:t>crystal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over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other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along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slip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planes.</a:t>
            </a:r>
            <a:endParaRPr sz="24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290"/>
              </a:spcBef>
              <a:buFont typeface="Wingdings"/>
              <a:buChar char=""/>
              <a:tabLst>
                <a:tab pos="357505" algn="l"/>
                <a:tab pos="1012190" algn="l"/>
                <a:tab pos="1966595" algn="l"/>
                <a:tab pos="2787015" algn="l"/>
                <a:tab pos="3592195" algn="l"/>
                <a:tab pos="4430395" algn="l"/>
                <a:tab pos="5488305" algn="l"/>
                <a:tab pos="6613525" algn="l"/>
                <a:tab pos="6909434" algn="l"/>
              </a:tabLst>
            </a:pPr>
            <a:r>
              <a:rPr sz="2400" dirty="0">
                <a:latin typeface="Times New Roman"/>
                <a:cs typeface="Times New Roman"/>
              </a:rPr>
              <a:t>Sl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p	o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u</a:t>
            </a:r>
            <a:r>
              <a:rPr sz="2400" spc="-10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s	w</a:t>
            </a:r>
            <a:r>
              <a:rPr sz="2400" spc="-10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n	</a:t>
            </a:r>
            <a:r>
              <a:rPr sz="2400" b="1" dirty="0">
                <a:latin typeface="Times New Roman"/>
                <a:cs typeface="Times New Roman"/>
              </a:rPr>
              <a:t>sh</a:t>
            </a:r>
            <a:r>
              <a:rPr sz="2400" b="1" spc="-10" dirty="0">
                <a:latin typeface="Times New Roman"/>
                <a:cs typeface="Times New Roman"/>
              </a:rPr>
              <a:t>ea</a:t>
            </a:r>
            <a:r>
              <a:rPr sz="2400" b="1" dirty="0">
                <a:latin typeface="Times New Roman"/>
                <a:cs typeface="Times New Roman"/>
              </a:rPr>
              <a:t>r	str</a:t>
            </a:r>
            <a:r>
              <a:rPr sz="2400" b="1" spc="-15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ss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pplied	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spc="15" dirty="0">
                <a:latin typeface="Times New Roman"/>
                <a:cs typeface="Times New Roman"/>
              </a:rPr>
              <a:t>x</a:t>
            </a:r>
            <a:r>
              <a:rPr sz="2400" spc="-10" dirty="0">
                <a:latin typeface="Times New Roman"/>
                <a:cs typeface="Times New Roman"/>
              </a:rPr>
              <a:t>cee</a:t>
            </a:r>
            <a:r>
              <a:rPr sz="2400" dirty="0">
                <a:latin typeface="Times New Roman"/>
                <a:cs typeface="Times New Roman"/>
              </a:rPr>
              <a:t>ds	a	</a:t>
            </a:r>
            <a:r>
              <a:rPr sz="2400" spc="-10" dirty="0">
                <a:latin typeface="Times New Roman"/>
                <a:cs typeface="Times New Roman"/>
              </a:rPr>
              <a:t>cr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ic</a:t>
            </a:r>
            <a:r>
              <a:rPr sz="2400" spc="-2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</a:t>
            </a:r>
          </a:p>
          <a:p>
            <a:pPr marL="356870">
              <a:lnSpc>
                <a:spcPct val="100000"/>
              </a:lnSpc>
              <a:spcBef>
                <a:spcPts val="145"/>
              </a:spcBef>
            </a:pPr>
            <a:r>
              <a:rPr sz="2400" spc="-5" dirty="0">
                <a:latin typeface="Times New Roman"/>
                <a:cs typeface="Times New Roman"/>
              </a:rPr>
              <a:t>value.</a:t>
            </a:r>
            <a:endParaRPr sz="24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290"/>
              </a:spcBef>
              <a:buFont typeface="Wingdings"/>
              <a:buChar char=""/>
              <a:tabLst>
                <a:tab pos="357505" algn="l"/>
                <a:tab pos="1101090" algn="l"/>
                <a:tab pos="2143760" algn="l"/>
                <a:tab pos="2988310" algn="l"/>
                <a:tab pos="4076700" algn="l"/>
                <a:tab pos="4564380" algn="l"/>
                <a:tab pos="5760085" algn="l"/>
                <a:tab pos="7214234" algn="l"/>
              </a:tabLst>
            </a:pPr>
            <a:r>
              <a:rPr sz="2400" b="1" dirty="0">
                <a:latin typeface="Times New Roman"/>
                <a:cs typeface="Times New Roman"/>
              </a:rPr>
              <a:t>Sl</a:t>
            </a:r>
            <a:r>
              <a:rPr sz="2400" b="1" spc="5" dirty="0">
                <a:latin typeface="Times New Roman"/>
                <a:cs typeface="Times New Roman"/>
              </a:rPr>
              <a:t>i</a:t>
            </a:r>
            <a:r>
              <a:rPr sz="2400" b="1" dirty="0">
                <a:latin typeface="Times New Roman"/>
                <a:cs typeface="Times New Roman"/>
              </a:rPr>
              <a:t>p	o</a:t>
            </a:r>
            <a:r>
              <a:rPr sz="2400" b="1" spc="-15" dirty="0">
                <a:latin typeface="Times New Roman"/>
                <a:cs typeface="Times New Roman"/>
              </a:rPr>
              <a:t>c</a:t>
            </a:r>
            <a:r>
              <a:rPr sz="2400" b="1" spc="-10" dirty="0">
                <a:latin typeface="Times New Roman"/>
                <a:cs typeface="Times New Roman"/>
              </a:rPr>
              <a:t>c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0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most	</a:t>
            </a:r>
            <a:r>
              <a:rPr sz="2400" spc="-10" dirty="0">
                <a:latin typeface="Times New Roman"/>
                <a:cs typeface="Times New Roman"/>
              </a:rPr>
              <a:t>rea</a:t>
            </a:r>
            <a:r>
              <a:rPr sz="2400" dirty="0">
                <a:latin typeface="Times New Roman"/>
                <a:cs typeface="Times New Roman"/>
              </a:rPr>
              <a:t>di</a:t>
            </a:r>
            <a:r>
              <a:rPr sz="2400" spc="2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	in	</a:t>
            </a:r>
            <a:r>
              <a:rPr sz="2400" b="1" dirty="0">
                <a:latin typeface="Times New Roman"/>
                <a:cs typeface="Times New Roman"/>
              </a:rPr>
              <a:t>sp</a:t>
            </a:r>
            <a:r>
              <a:rPr sz="2400" b="1" spc="-10" dirty="0">
                <a:latin typeface="Times New Roman"/>
                <a:cs typeface="Times New Roman"/>
              </a:rPr>
              <a:t>ec</a:t>
            </a:r>
            <a:r>
              <a:rPr sz="2400" b="1" dirty="0">
                <a:latin typeface="Times New Roman"/>
                <a:cs typeface="Times New Roman"/>
              </a:rPr>
              <a:t>ific	dir</a:t>
            </a:r>
            <a:r>
              <a:rPr sz="2400" b="1" spc="-20" dirty="0">
                <a:latin typeface="Times New Roman"/>
                <a:cs typeface="Times New Roman"/>
              </a:rPr>
              <a:t>e</a:t>
            </a:r>
            <a:r>
              <a:rPr sz="2400" b="1" spc="-10" dirty="0">
                <a:latin typeface="Times New Roman"/>
                <a:cs typeface="Times New Roman"/>
              </a:rPr>
              <a:t>c</a:t>
            </a:r>
            <a:r>
              <a:rPr sz="2400" b="1" spc="25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ions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dirty="0">
                <a:latin typeface="Times New Roman"/>
                <a:cs typeface="Times New Roman"/>
              </a:rPr>
              <a:t>sl</a:t>
            </a:r>
            <a:r>
              <a:rPr sz="2400" spc="-1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p</a:t>
            </a:r>
          </a:p>
          <a:p>
            <a:pPr marL="356870">
              <a:lnSpc>
                <a:spcPct val="100000"/>
              </a:lnSpc>
              <a:spcBef>
                <a:spcPts val="145"/>
              </a:spcBef>
            </a:pPr>
            <a:r>
              <a:rPr sz="2400" spc="-5" dirty="0">
                <a:latin typeface="Times New Roman"/>
                <a:cs typeface="Times New Roman"/>
              </a:rPr>
              <a:t>directions)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 </a:t>
            </a:r>
            <a:r>
              <a:rPr sz="2400" spc="-5" dirty="0">
                <a:latin typeface="Times New Roman"/>
                <a:cs typeface="Times New Roman"/>
              </a:rPr>
              <a:t>certain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crystallographic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planes.</a:t>
            </a:r>
            <a:endParaRPr sz="2400" dirty="0">
              <a:latin typeface="Times New Roman"/>
              <a:cs typeface="Times New Roman"/>
            </a:endParaRPr>
          </a:p>
          <a:p>
            <a:pPr marL="356870" marR="5715" indent="-344805">
              <a:lnSpc>
                <a:spcPct val="105100"/>
              </a:lnSpc>
              <a:spcBef>
                <a:spcPts val="140"/>
              </a:spcBef>
              <a:buFont typeface="Wingdings"/>
              <a:buChar char=""/>
              <a:tabLst>
                <a:tab pos="357505" algn="l"/>
                <a:tab pos="1509395" algn="l"/>
                <a:tab pos="3174365" algn="l"/>
                <a:tab pos="3567429" algn="l"/>
                <a:tab pos="3841750" algn="l"/>
                <a:tab pos="4424045" algn="l"/>
                <a:tab pos="5223510" algn="l"/>
                <a:tab pos="6357620" algn="l"/>
                <a:tab pos="7040245" algn="l"/>
                <a:tab pos="7314565" algn="l"/>
              </a:tabLst>
            </a:pPr>
            <a:r>
              <a:rPr sz="2400" spc="-20" dirty="0">
                <a:latin typeface="Times New Roman"/>
                <a:cs typeface="Times New Roman"/>
              </a:rPr>
              <a:t>F</a:t>
            </a:r>
            <a:r>
              <a:rPr sz="2400" spc="-10" dirty="0">
                <a:latin typeface="Times New Roman"/>
                <a:cs typeface="Times New Roman"/>
              </a:rPr>
              <a:t>ea</a:t>
            </a:r>
            <a:r>
              <a:rPr sz="2400" spc="-5" dirty="0">
                <a:latin typeface="Times New Roman"/>
                <a:cs typeface="Times New Roman"/>
              </a:rPr>
              <a:t>sib</a:t>
            </a:r>
            <a:r>
              <a:rPr sz="2400" dirty="0">
                <a:latin typeface="Times New Roman"/>
                <a:cs typeface="Times New Roman"/>
              </a:rPr>
              <a:t>le	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omb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on	of	a	</a:t>
            </a:r>
            <a:r>
              <a:rPr sz="2400" spc="-5" dirty="0">
                <a:latin typeface="Times New Roman"/>
                <a:cs typeface="Times New Roman"/>
              </a:rPr>
              <a:t>sl</a:t>
            </a:r>
            <a:r>
              <a:rPr sz="2400" dirty="0">
                <a:latin typeface="Times New Roman"/>
                <a:cs typeface="Times New Roman"/>
              </a:rPr>
              <a:t>ip	plane	to</a:t>
            </a:r>
            <a:r>
              <a:rPr sz="2400" spc="-20" dirty="0">
                <a:latin typeface="Times New Roman"/>
                <a:cs typeface="Times New Roman"/>
              </a:rPr>
              <a:t>g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ther	with	a	</a:t>
            </a:r>
            <a:r>
              <a:rPr sz="2400" spc="-5" dirty="0">
                <a:latin typeface="Times New Roman"/>
                <a:cs typeface="Times New Roman"/>
              </a:rPr>
              <a:t>sl</a:t>
            </a:r>
            <a:r>
              <a:rPr sz="2400" spc="-2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p  </a:t>
            </a:r>
            <a:r>
              <a:rPr sz="2400" spc="-5" dirty="0">
                <a:latin typeface="Times New Roman"/>
                <a:cs typeface="Times New Roman"/>
              </a:rPr>
              <a:t>direction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considered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as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slip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system.</a:t>
            </a:r>
            <a:endParaRPr sz="2400" dirty="0">
              <a:latin typeface="Times New Roman"/>
              <a:cs typeface="Times New Roman"/>
            </a:endParaRPr>
          </a:p>
          <a:p>
            <a:pPr marL="356870" marR="10160" indent="-344805">
              <a:lnSpc>
                <a:spcPct val="105100"/>
              </a:lnSpc>
              <a:spcBef>
                <a:spcPts val="145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5" dirty="0">
                <a:latin typeface="Times New Roman"/>
                <a:cs typeface="Times New Roman"/>
              </a:rPr>
              <a:t>During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slip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each</a:t>
            </a:r>
            <a:r>
              <a:rPr sz="2400" b="1" spc="1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atom</a:t>
            </a:r>
            <a:r>
              <a:rPr sz="2400" b="1" spc="1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usually</a:t>
            </a:r>
            <a:r>
              <a:rPr sz="2400" b="1" spc="1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moves</a:t>
            </a:r>
            <a:r>
              <a:rPr sz="2400" b="1" spc="1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same</a:t>
            </a:r>
            <a:r>
              <a:rPr sz="2400" b="1" spc="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integral</a:t>
            </a:r>
            <a:r>
              <a:rPr sz="2400" b="1" spc="1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number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of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atomic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distances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along</a:t>
            </a:r>
            <a:r>
              <a:rPr sz="2400" dirty="0">
                <a:latin typeface="Times New Roman"/>
                <a:cs typeface="Times New Roman"/>
              </a:rPr>
              <a:t> 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slip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plane.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4489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0714" y="315544"/>
            <a:ext cx="8050886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Plastic</a:t>
            </a:r>
            <a:r>
              <a:rPr spc="-15" dirty="0"/>
              <a:t> </a:t>
            </a:r>
            <a:r>
              <a:rPr spc="-10" dirty="0"/>
              <a:t>deformation</a:t>
            </a:r>
            <a:r>
              <a:rPr spc="40" dirty="0"/>
              <a:t> </a:t>
            </a:r>
            <a:r>
              <a:rPr spc="-10" dirty="0"/>
              <a:t>mechanisms</a:t>
            </a:r>
            <a:r>
              <a:rPr spc="120" dirty="0"/>
              <a:t> </a:t>
            </a:r>
            <a:r>
              <a:rPr spc="-5" dirty="0"/>
              <a:t>–</a:t>
            </a:r>
            <a:r>
              <a:rPr spc="-60" dirty="0"/>
              <a:t> </a:t>
            </a:r>
            <a:r>
              <a:rPr spc="-30" dirty="0"/>
              <a:t>Twinning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2497" y="1371600"/>
            <a:ext cx="7767320" cy="310431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6870" marR="5080" indent="-344805" algn="just">
              <a:lnSpc>
                <a:spcPts val="3030"/>
              </a:lnSpc>
              <a:spcBef>
                <a:spcPts val="75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20" dirty="0">
                <a:latin typeface="Times New Roman"/>
                <a:cs typeface="Times New Roman"/>
              </a:rPr>
              <a:t>It </a:t>
            </a:r>
            <a:r>
              <a:rPr sz="2400" spc="-5" dirty="0">
                <a:latin typeface="Times New Roman"/>
                <a:cs typeface="Times New Roman"/>
              </a:rPr>
              <a:t>results when </a:t>
            </a:r>
            <a:r>
              <a:rPr sz="2400" dirty="0">
                <a:latin typeface="Times New Roman"/>
                <a:cs typeface="Times New Roman"/>
              </a:rPr>
              <a:t>a portion of </a:t>
            </a:r>
            <a:r>
              <a:rPr sz="2400" b="1" spc="-5" dirty="0">
                <a:latin typeface="Times New Roman"/>
                <a:cs typeface="Times New Roman"/>
              </a:rPr>
              <a:t>crystal takes </a:t>
            </a:r>
            <a:r>
              <a:rPr sz="2400" b="1" dirty="0">
                <a:latin typeface="Times New Roman"/>
                <a:cs typeface="Times New Roman"/>
              </a:rPr>
              <a:t>up </a:t>
            </a:r>
            <a:r>
              <a:rPr sz="2400" b="1" spc="-5" dirty="0">
                <a:latin typeface="Times New Roman"/>
                <a:cs typeface="Times New Roman"/>
              </a:rPr>
              <a:t>an orientation 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that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related </a:t>
            </a:r>
            <a:r>
              <a:rPr sz="2400" dirty="0">
                <a:latin typeface="Times New Roman"/>
                <a:cs typeface="Times New Roman"/>
              </a:rPr>
              <a:t>to the </a:t>
            </a:r>
            <a:r>
              <a:rPr sz="2400" spc="-5" dirty="0">
                <a:latin typeface="Times New Roman"/>
                <a:cs typeface="Times New Roman"/>
              </a:rPr>
              <a:t>orientation of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rest of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b="1" spc="-5" dirty="0">
                <a:latin typeface="Times New Roman"/>
                <a:cs typeface="Times New Roman"/>
              </a:rPr>
              <a:t>untwined 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lattice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 a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definite</a:t>
            </a:r>
            <a:r>
              <a:rPr sz="2400" spc="-5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symmetrical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way.</a:t>
            </a:r>
            <a:endParaRPr sz="2400" dirty="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5000"/>
              </a:lnSpc>
              <a:spcBef>
                <a:spcPts val="1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important </a:t>
            </a:r>
            <a:r>
              <a:rPr sz="2400" dirty="0">
                <a:latin typeface="Times New Roman"/>
                <a:cs typeface="Times New Roman"/>
              </a:rPr>
              <a:t>role of twinning in plastic </a:t>
            </a:r>
            <a:r>
              <a:rPr sz="2400" spc="-5" dirty="0">
                <a:latin typeface="Times New Roman"/>
                <a:cs typeface="Times New Roman"/>
              </a:rPr>
              <a:t>deformation </a:t>
            </a:r>
            <a:r>
              <a:rPr sz="2400" dirty="0">
                <a:latin typeface="Times New Roman"/>
                <a:cs typeface="Times New Roman"/>
              </a:rPr>
              <a:t>is that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 </a:t>
            </a:r>
            <a:r>
              <a:rPr sz="2400" spc="-5" dirty="0">
                <a:latin typeface="Times New Roman"/>
                <a:cs typeface="Times New Roman"/>
              </a:rPr>
              <a:t>causes changes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b="1" spc="-5" dirty="0">
                <a:latin typeface="Times New Roman"/>
                <a:cs typeface="Times New Roman"/>
              </a:rPr>
              <a:t>plane orientation </a:t>
            </a:r>
            <a:r>
              <a:rPr sz="2400" dirty="0">
                <a:latin typeface="Times New Roman"/>
                <a:cs typeface="Times New Roman"/>
              </a:rPr>
              <a:t>so </a:t>
            </a:r>
            <a:r>
              <a:rPr sz="2400" spc="-5" dirty="0">
                <a:latin typeface="Times New Roman"/>
                <a:cs typeface="Times New Roman"/>
              </a:rPr>
              <a:t>that further </a:t>
            </a:r>
            <a:r>
              <a:rPr sz="2400" dirty="0">
                <a:latin typeface="Times New Roman"/>
                <a:cs typeface="Times New Roman"/>
              </a:rPr>
              <a:t>slip </a:t>
            </a:r>
            <a:r>
              <a:rPr sz="2400" spc="-15" dirty="0">
                <a:latin typeface="Times New Roman"/>
                <a:cs typeface="Times New Roman"/>
              </a:rPr>
              <a:t>can 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occur.</a:t>
            </a:r>
            <a:endParaRPr sz="2400" dirty="0">
              <a:latin typeface="Times New Roman"/>
              <a:cs typeface="Times New Roman"/>
            </a:endParaRPr>
          </a:p>
          <a:p>
            <a:pPr marL="356870" indent="-344805" algn="just">
              <a:lnSpc>
                <a:spcPct val="100000"/>
              </a:lnSpc>
              <a:spcBef>
                <a:spcPts val="29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25" dirty="0">
                <a:latin typeface="Times New Roman"/>
                <a:cs typeface="Times New Roman"/>
              </a:rPr>
              <a:t>Twinning</a:t>
            </a:r>
            <a:r>
              <a:rPr sz="2400" spc="409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also</a:t>
            </a:r>
            <a:r>
              <a:rPr sz="2400" spc="4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occurs</a:t>
            </a:r>
            <a:r>
              <a:rPr sz="2400" spc="4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45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4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definite</a:t>
            </a:r>
            <a:r>
              <a:rPr sz="2400" b="1" spc="4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direction</a:t>
            </a:r>
            <a:r>
              <a:rPr sz="2400" b="1" spc="4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on</a:t>
            </a:r>
            <a:r>
              <a:rPr sz="2400" spc="40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4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specific</a:t>
            </a:r>
            <a:r>
              <a:rPr lang="en-US"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plane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10" dirty="0">
                <a:latin typeface="Times New Roman"/>
                <a:cs typeface="Times New Roman"/>
              </a:rPr>
              <a:t>each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crystal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structure.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9207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48B3D569B4B84583E5D6E145783A1E" ma:contentTypeVersion="8" ma:contentTypeDescription="Create a new document." ma:contentTypeScope="" ma:versionID="989b4896b159dac5f1882b545af296d5">
  <xsd:schema xmlns:xsd="http://www.w3.org/2001/XMLSchema" xmlns:xs="http://www.w3.org/2001/XMLSchema" xmlns:p="http://schemas.microsoft.com/office/2006/metadata/properties" xmlns:ns2="f3be0122-2a3b-4766-b366-d5ce6e128a73" targetNamespace="http://schemas.microsoft.com/office/2006/metadata/properties" ma:root="true" ma:fieldsID="fb29e93e0ddbc88fd3e34fa455263ef3" ns2:_="">
    <xsd:import namespace="f3be0122-2a3b-4766-b366-d5ce6e128a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e0122-2a3b-4766-b366-d5ce6e128a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33C96B-CA29-44F3-A9E5-6915C92AE4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CEDF7C-AF2A-4FDE-9160-B315E32641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be0122-2a3b-4766-b366-d5ce6e128a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B03C23-A552-4CF2-A93A-0ABA4F5EB8F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2978</TotalTime>
  <Words>1820</Words>
  <Application>Microsoft Office PowerPoint</Application>
  <PresentationFormat>On-screen Show (4:3)</PresentationFormat>
  <Paragraphs>270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Arial</vt:lpstr>
      <vt:lpstr>Arial MT</vt:lpstr>
      <vt:lpstr>Calibri</vt:lpstr>
      <vt:lpstr>Calibri Light</vt:lpstr>
      <vt:lpstr>Cambria</vt:lpstr>
      <vt:lpstr>Comic Sans MS</vt:lpstr>
      <vt:lpstr>SFBX1200</vt:lpstr>
      <vt:lpstr>SFBX1440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A8315 - Production Technology Course Outcomes (COs) </vt:lpstr>
      <vt:lpstr> UNIT III-Course Syllabus</vt:lpstr>
      <vt:lpstr>1) Dislocations &amp; Plastic deformation and  Mechanisms of plastic deformation in metals</vt:lpstr>
      <vt:lpstr>Plastic deformation – Dislocations</vt:lpstr>
      <vt:lpstr>Plastic deformation – Dislocations (contd…)</vt:lpstr>
      <vt:lpstr>Plastic deformation mechanisms - Slip</vt:lpstr>
      <vt:lpstr>Plastic deformation mechanisms – Twinning</vt:lpstr>
      <vt:lpstr>Slip Vs. Twinning</vt:lpstr>
      <vt:lpstr>Strengthening mechanisms</vt:lpstr>
      <vt:lpstr>Strengthening Mechanisms</vt:lpstr>
      <vt:lpstr>Strain hardening</vt:lpstr>
      <vt:lpstr>Strain hardening (contd…)</vt:lpstr>
      <vt:lpstr>PowerPoint Presentation</vt:lpstr>
      <vt:lpstr>Strain Hardening</vt:lpstr>
      <vt:lpstr>Cold Working</vt:lpstr>
      <vt:lpstr>Result of Cold Work</vt:lpstr>
      <vt:lpstr>Anisotropy in yield</vt:lpstr>
      <vt:lpstr>Annealing of Cold-Worked Metal</vt:lpstr>
      <vt:lpstr>PowerPoint Presentation</vt:lpstr>
      <vt:lpstr>Annealing of Cold-Worked Metal</vt:lpstr>
      <vt:lpstr>PowerPoint Presentation</vt:lpstr>
      <vt:lpstr>Recovery</vt:lpstr>
      <vt:lpstr>PowerPoint Presentation</vt:lpstr>
      <vt:lpstr>Recovery</vt:lpstr>
      <vt:lpstr>Recrystallization</vt:lpstr>
      <vt:lpstr>Recrystallization laws</vt:lpstr>
      <vt:lpstr>PowerPoint Presentation</vt:lpstr>
      <vt:lpstr>Recrystallization Illustration</vt:lpstr>
      <vt:lpstr>Recrystallization</vt:lpstr>
      <vt:lpstr>Further Recrystallization</vt:lpstr>
      <vt:lpstr>Cold Working and Annealing</vt:lpstr>
      <vt:lpstr>Grain growth</vt:lpstr>
      <vt:lpstr>Grain Growth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WELDING PROCESSES</dc:title>
  <dc:creator>admin</dc:creator>
  <cp:lastModifiedBy>PRASAD</cp:lastModifiedBy>
  <cp:revision>107</cp:revision>
  <dcterms:created xsi:type="dcterms:W3CDTF">2024-04-02T05:10:41Z</dcterms:created>
  <dcterms:modified xsi:type="dcterms:W3CDTF">2025-03-11T09:15:07Z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2024-03-30T00:00:00Z</vt:filetime>
  </property>
  <property fmtid="{D5CDD505-2E9C-101B-9397-08002B2CF9AE}" pid="3" name="Producer">
    <vt:lpwstr>jsPDF 1.3.2 2016-09-30T20:33:17.116Z:jameshall</vt:lpwstr>
  </property>
  <property fmtid="{D5CDD505-2E9C-101B-9397-08002B2CF9AE}" pid="4" name="LastSaved">
    <vt:filetime>2024-03-30T00:00:00Z</vt:filetime>
  </property>
  <property fmtid="{D5CDD505-2E9C-101B-9397-08002B2CF9AE}" pid="5" name="ContentTypeId">
    <vt:lpwstr>0x0101007548B3D569B4B84583E5D6E145783A1E</vt:lpwstr>
  </property>
</Properties>
</file>